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7.xml" ContentType="application/vnd.openxmlformats-officedocument.theme+xml"/>
  <Override PartName="/ppt/tags/tag3.xml" ContentType="application/vnd.openxmlformats-officedocument.presentationml.tags+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9.xml" ContentType="application/vnd.openxmlformats-officedocument.theme+xml"/>
  <Override PartName="/ppt/slideLayouts/slideLayout23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05" r:id="rId5"/>
    <p:sldMasterId id="2147483724" r:id="rId6"/>
    <p:sldMasterId id="2147483745" r:id="rId7"/>
    <p:sldMasterId id="2147483771" r:id="rId8"/>
    <p:sldMasterId id="2147483808" r:id="rId9"/>
    <p:sldMasterId id="2147483877" r:id="rId10"/>
    <p:sldMasterId id="2147483909" r:id="rId11"/>
    <p:sldMasterId id="2147483940" r:id="rId12"/>
    <p:sldMasterId id="2147484908" r:id="rId13"/>
  </p:sldMasterIdLst>
  <p:notesMasterIdLst>
    <p:notesMasterId r:id="rId73"/>
  </p:notesMasterIdLst>
  <p:sldIdLst>
    <p:sldId id="8346" r:id="rId14"/>
    <p:sldId id="1580" r:id="rId15"/>
    <p:sldId id="9960" r:id="rId16"/>
    <p:sldId id="9961" r:id="rId17"/>
    <p:sldId id="312" r:id="rId18"/>
    <p:sldId id="9921" r:id="rId19"/>
    <p:sldId id="9959" r:id="rId20"/>
    <p:sldId id="4479" r:id="rId21"/>
    <p:sldId id="9745" r:id="rId22"/>
    <p:sldId id="9768" r:id="rId23"/>
    <p:sldId id="4539" r:id="rId24"/>
    <p:sldId id="4547" r:id="rId25"/>
    <p:sldId id="9966" r:id="rId26"/>
    <p:sldId id="1882" r:id="rId27"/>
    <p:sldId id="9962" r:id="rId28"/>
    <p:sldId id="4510" r:id="rId29"/>
    <p:sldId id="9976" r:id="rId30"/>
    <p:sldId id="9980" r:id="rId31"/>
    <p:sldId id="9975" r:id="rId32"/>
    <p:sldId id="8344" r:id="rId33"/>
    <p:sldId id="9978" r:id="rId34"/>
    <p:sldId id="9977" r:id="rId35"/>
    <p:sldId id="4552" r:id="rId36"/>
    <p:sldId id="9979" r:id="rId37"/>
    <p:sldId id="9970" r:id="rId38"/>
    <p:sldId id="2315" r:id="rId39"/>
    <p:sldId id="267" r:id="rId40"/>
    <p:sldId id="268" r:id="rId41"/>
    <p:sldId id="269" r:id="rId42"/>
    <p:sldId id="1551" r:id="rId43"/>
    <p:sldId id="2792" r:id="rId44"/>
    <p:sldId id="275" r:id="rId45"/>
    <p:sldId id="2794" r:id="rId46"/>
    <p:sldId id="2316" r:id="rId47"/>
    <p:sldId id="4554" r:id="rId48"/>
    <p:sldId id="9967" r:id="rId49"/>
    <p:sldId id="9969" r:id="rId50"/>
    <p:sldId id="1843" r:id="rId51"/>
    <p:sldId id="8219" r:id="rId52"/>
    <p:sldId id="307" r:id="rId53"/>
    <p:sldId id="9971" r:id="rId54"/>
    <p:sldId id="9972" r:id="rId55"/>
    <p:sldId id="1727" r:id="rId56"/>
    <p:sldId id="409" r:id="rId57"/>
    <p:sldId id="3719" r:id="rId58"/>
    <p:sldId id="4502" r:id="rId59"/>
    <p:sldId id="4501" r:id="rId60"/>
    <p:sldId id="4499" r:id="rId61"/>
    <p:sldId id="8343" r:id="rId62"/>
    <p:sldId id="4512" r:id="rId63"/>
    <p:sldId id="4500" r:id="rId64"/>
    <p:sldId id="302" r:id="rId65"/>
    <p:sldId id="4506" r:id="rId66"/>
    <p:sldId id="9973" r:id="rId67"/>
    <p:sldId id="4481" r:id="rId68"/>
    <p:sldId id="9974" r:id="rId69"/>
    <p:sldId id="340" r:id="rId70"/>
    <p:sldId id="273" r:id="rId71"/>
    <p:sldId id="4556" r:id="rId7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102070-F85E-4EFD-8ABA-8754349045BB}">
          <p14:sldIdLst>
            <p14:sldId id="8346"/>
            <p14:sldId id="1580"/>
            <p14:sldId id="9960"/>
            <p14:sldId id="9961"/>
          </p14:sldIdLst>
        </p14:section>
        <p14:section name="Azure Governance" id="{89003D9B-AC4A-41DA-BF9A-35157AAFE2EE}">
          <p14:sldIdLst>
            <p14:sldId id="312"/>
            <p14:sldId id="9921"/>
            <p14:sldId id="9959"/>
            <p14:sldId id="4479"/>
            <p14:sldId id="9745"/>
            <p14:sldId id="9768"/>
            <p14:sldId id="4539"/>
            <p14:sldId id="4547"/>
          </p14:sldIdLst>
        </p14:section>
        <p14:section name="Management Groups" id="{52CC2FB9-7908-4315-B293-7C95D3678284}">
          <p14:sldIdLst>
            <p14:sldId id="9966"/>
            <p14:sldId id="1882"/>
            <p14:sldId id="9962"/>
            <p14:sldId id="4510"/>
            <p14:sldId id="9976"/>
            <p14:sldId id="9980"/>
          </p14:sldIdLst>
        </p14:section>
        <p14:section name="RBAC" id="{B7B48116-9E3F-43A4-B581-FCA5BE2D952D}">
          <p14:sldIdLst>
            <p14:sldId id="9975"/>
            <p14:sldId id="8344"/>
            <p14:sldId id="9978"/>
            <p14:sldId id="9977"/>
            <p14:sldId id="4552"/>
            <p14:sldId id="9979"/>
          </p14:sldIdLst>
        </p14:section>
        <p14:section name="Azure Policies" id="{ADBDE13F-CC59-478B-8FC4-EE994FBB435F}">
          <p14:sldIdLst>
            <p14:sldId id="9970"/>
            <p14:sldId id="2315"/>
            <p14:sldId id="267"/>
            <p14:sldId id="268"/>
            <p14:sldId id="269"/>
            <p14:sldId id="1551"/>
            <p14:sldId id="2792"/>
            <p14:sldId id="275"/>
            <p14:sldId id="2794"/>
            <p14:sldId id="2316"/>
            <p14:sldId id="4554"/>
            <p14:sldId id="9967"/>
          </p14:sldIdLst>
        </p14:section>
        <p14:section name="BluePrints" id="{5E74F7D6-A16C-4BBE-897C-D004DED3303A}">
          <p14:sldIdLst>
            <p14:sldId id="9969"/>
            <p14:sldId id="1843"/>
            <p14:sldId id="8219"/>
            <p14:sldId id="307"/>
            <p14:sldId id="9971"/>
          </p14:sldIdLst>
        </p14:section>
        <p14:section name="Cost Management" id="{A34C947A-EBB5-4C7C-8741-A927FA6C1C0E}">
          <p14:sldIdLst>
            <p14:sldId id="9972"/>
            <p14:sldId id="1727"/>
            <p14:sldId id="409"/>
            <p14:sldId id="3719"/>
            <p14:sldId id="4502"/>
            <p14:sldId id="4501"/>
            <p14:sldId id="4499"/>
            <p14:sldId id="8343"/>
            <p14:sldId id="4512"/>
            <p14:sldId id="4500"/>
            <p14:sldId id="302"/>
            <p14:sldId id="4506"/>
            <p14:sldId id="9973"/>
          </p14:sldIdLst>
        </p14:section>
        <p14:section name="Resource Graph" id="{C5D7245D-3152-499D-BF78-0CBB4F2A7BF5}">
          <p14:sldIdLst>
            <p14:sldId id="4481"/>
            <p14:sldId id="9974"/>
          </p14:sldIdLst>
        </p14:section>
        <p14:section name="Hack" id="{1B72B707-5A32-405F-B75A-E9E194165A9B}">
          <p14:sldIdLst>
            <p14:sldId id="340"/>
            <p14:sldId id="273"/>
            <p14:sldId id="45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Paulo Ramos" initials="JPR" lastIdx="1" clrIdx="0">
    <p:extLst>
      <p:ext uri="{19B8F6BF-5375-455C-9EA6-DF929625EA0E}">
        <p15:presenceInfo xmlns:p15="http://schemas.microsoft.com/office/powerpoint/2012/main" userId="S::joramos@microsoft.com::400b4e94-bacc-49fc-beed-7a9dc28885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4DEC3F-ABF1-4E38-BED2-403D59607269}" v="7" dt="2019-05-01T16:36:57.314"/>
    <p1510:client id="{F74ADA9B-316E-466A-AEA0-5EC4F3D32B84}" v="34" dt="2019-05-01T16:25:15.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9" autoAdjust="0"/>
    <p:restoredTop sz="79482" autoAdjust="0"/>
  </p:normalViewPr>
  <p:slideViewPr>
    <p:cSldViewPr snapToGrid="0">
      <p:cViewPr varScale="1">
        <p:scale>
          <a:sx n="98" d="100"/>
          <a:sy n="98" d="100"/>
        </p:scale>
        <p:origin x="425" y="69"/>
      </p:cViewPr>
      <p:guideLst/>
    </p:cSldViewPr>
  </p:slideViewPr>
  <p:notesTextViewPr>
    <p:cViewPr>
      <p:scale>
        <a:sx n="125" d="100"/>
        <a:sy n="125" d="100"/>
      </p:scale>
      <p:origin x="0" y="0"/>
    </p:cViewPr>
  </p:notesTextViewPr>
  <p:sorterViewPr>
    <p:cViewPr>
      <p:scale>
        <a:sx n="100" d="100"/>
        <a:sy n="100" d="100"/>
      </p:scale>
      <p:origin x="0" y="-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16" Type="http://schemas.openxmlformats.org/officeDocument/2006/relationships/slide" Target="slides/slide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8.xml"/><Relationship Id="rId2" Type="http://schemas.openxmlformats.org/officeDocument/2006/relationships/customXml" Target="../customXml/item2.xml"/><Relationship Id="rId2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ida Bharmal" userId="0d7e25ec-415e-4e95-bb4c-6c2e9cfb4fde" providerId="ADAL" clId="{F74ADA9B-316E-466A-AEA0-5EC4F3D32B84}"/>
    <pc:docChg chg="custSel addSld delSld modSld sldOrd modSection">
      <pc:chgData name="Farida Bharmal" userId="0d7e25ec-415e-4e95-bb4c-6c2e9cfb4fde" providerId="ADAL" clId="{F74ADA9B-316E-466A-AEA0-5EC4F3D32B84}" dt="2019-05-01T16:22:24.103" v="84" actId="255"/>
      <pc:docMkLst>
        <pc:docMk/>
      </pc:docMkLst>
      <pc:sldChg chg="ord">
        <pc:chgData name="Farida Bharmal" userId="0d7e25ec-415e-4e95-bb4c-6c2e9cfb4fde" providerId="ADAL" clId="{F74ADA9B-316E-466A-AEA0-5EC4F3D32B84}" dt="2019-05-01T16:06:54.767" v="1"/>
        <pc:sldMkLst>
          <pc:docMk/>
          <pc:sldMk cId="2454903221" sldId="267"/>
        </pc:sldMkLst>
      </pc:sldChg>
      <pc:sldChg chg="ord">
        <pc:chgData name="Farida Bharmal" userId="0d7e25ec-415e-4e95-bb4c-6c2e9cfb4fde" providerId="ADAL" clId="{F74ADA9B-316E-466A-AEA0-5EC4F3D32B84}" dt="2019-05-01T16:06:54.767" v="1"/>
        <pc:sldMkLst>
          <pc:docMk/>
          <pc:sldMk cId="3080322377" sldId="268"/>
        </pc:sldMkLst>
      </pc:sldChg>
      <pc:sldChg chg="ord">
        <pc:chgData name="Farida Bharmal" userId="0d7e25ec-415e-4e95-bb4c-6c2e9cfb4fde" providerId="ADAL" clId="{F74ADA9B-316E-466A-AEA0-5EC4F3D32B84}" dt="2019-05-01T16:06:54.767" v="1"/>
        <pc:sldMkLst>
          <pc:docMk/>
          <pc:sldMk cId="1808603438" sldId="269"/>
        </pc:sldMkLst>
      </pc:sldChg>
      <pc:sldChg chg="ord">
        <pc:chgData name="Farida Bharmal" userId="0d7e25ec-415e-4e95-bb4c-6c2e9cfb4fde" providerId="ADAL" clId="{F74ADA9B-316E-466A-AEA0-5EC4F3D32B84}" dt="2019-05-01T16:06:54.767" v="1"/>
        <pc:sldMkLst>
          <pc:docMk/>
          <pc:sldMk cId="881186537" sldId="275"/>
        </pc:sldMkLst>
      </pc:sldChg>
      <pc:sldChg chg="ord">
        <pc:chgData name="Farida Bharmal" userId="0d7e25ec-415e-4e95-bb4c-6c2e9cfb4fde" providerId="ADAL" clId="{F74ADA9B-316E-466A-AEA0-5EC4F3D32B84}" dt="2019-05-01T16:06:54.767" v="1"/>
        <pc:sldMkLst>
          <pc:docMk/>
          <pc:sldMk cId="2373792114" sldId="276"/>
        </pc:sldMkLst>
      </pc:sldChg>
      <pc:sldChg chg="ord">
        <pc:chgData name="Farida Bharmal" userId="0d7e25ec-415e-4e95-bb4c-6c2e9cfb4fde" providerId="ADAL" clId="{F74ADA9B-316E-466A-AEA0-5EC4F3D32B84}" dt="2019-05-01T16:06:54.767" v="1"/>
        <pc:sldMkLst>
          <pc:docMk/>
          <pc:sldMk cId="557519191" sldId="307"/>
        </pc:sldMkLst>
      </pc:sldChg>
      <pc:sldChg chg="ord">
        <pc:chgData name="Farida Bharmal" userId="0d7e25ec-415e-4e95-bb4c-6c2e9cfb4fde" providerId="ADAL" clId="{F74ADA9B-316E-466A-AEA0-5EC4F3D32B84}" dt="2019-05-01T16:06:54.767" v="1"/>
        <pc:sldMkLst>
          <pc:docMk/>
          <pc:sldMk cId="3607006734" sldId="311"/>
        </pc:sldMkLst>
      </pc:sldChg>
      <pc:sldChg chg="ord">
        <pc:chgData name="Farida Bharmal" userId="0d7e25ec-415e-4e95-bb4c-6c2e9cfb4fde" providerId="ADAL" clId="{F74ADA9B-316E-466A-AEA0-5EC4F3D32B84}" dt="2019-05-01T16:06:54.767" v="1"/>
        <pc:sldMkLst>
          <pc:docMk/>
          <pc:sldMk cId="3165972271" sldId="312"/>
        </pc:sldMkLst>
      </pc:sldChg>
      <pc:sldChg chg="ord">
        <pc:chgData name="Farida Bharmal" userId="0d7e25ec-415e-4e95-bb4c-6c2e9cfb4fde" providerId="ADAL" clId="{F74ADA9B-316E-466A-AEA0-5EC4F3D32B84}" dt="2019-05-01T16:06:54.767" v="1"/>
        <pc:sldMkLst>
          <pc:docMk/>
          <pc:sldMk cId="3724792059" sldId="340"/>
        </pc:sldMkLst>
      </pc:sldChg>
      <pc:sldChg chg="add">
        <pc:chgData name="Farida Bharmal" userId="0d7e25ec-415e-4e95-bb4c-6c2e9cfb4fde" providerId="ADAL" clId="{F74ADA9B-316E-466A-AEA0-5EC4F3D32B84}" dt="2019-05-01T16:14:23.547" v="8"/>
        <pc:sldMkLst>
          <pc:docMk/>
          <pc:sldMk cId="1828756989" sldId="409"/>
        </pc:sldMkLst>
      </pc:sldChg>
      <pc:sldChg chg="ord">
        <pc:chgData name="Farida Bharmal" userId="0d7e25ec-415e-4e95-bb4c-6c2e9cfb4fde" providerId="ADAL" clId="{F74ADA9B-316E-466A-AEA0-5EC4F3D32B84}" dt="2019-05-01T16:06:54.767" v="1"/>
        <pc:sldMkLst>
          <pc:docMk/>
          <pc:sldMk cId="3766342884" sldId="1551"/>
        </pc:sldMkLst>
      </pc:sldChg>
      <pc:sldChg chg="addSp delSp modSp modTransition modNotesTx">
        <pc:chgData name="Farida Bharmal" userId="0d7e25ec-415e-4e95-bb4c-6c2e9cfb4fde" providerId="ADAL" clId="{F74ADA9B-316E-466A-AEA0-5EC4F3D32B84}" dt="2019-05-01T16:22:24.103" v="84" actId="255"/>
        <pc:sldMkLst>
          <pc:docMk/>
          <pc:sldMk cId="11104022" sldId="1580"/>
        </pc:sldMkLst>
        <pc:spChg chg="del">
          <ac:chgData name="Farida Bharmal" userId="0d7e25ec-415e-4e95-bb4c-6c2e9cfb4fde" providerId="ADAL" clId="{F74ADA9B-316E-466A-AEA0-5EC4F3D32B84}" dt="2019-05-01T16:20:30.301" v="14" actId="478"/>
          <ac:spMkLst>
            <pc:docMk/>
            <pc:sldMk cId="11104022" sldId="1580"/>
            <ac:spMk id="2" creationId="{00000000-0000-0000-0000-000000000000}"/>
          </ac:spMkLst>
        </pc:spChg>
        <pc:spChg chg="mod">
          <ac:chgData name="Farida Bharmal" userId="0d7e25ec-415e-4e95-bb4c-6c2e9cfb4fde" providerId="ADAL" clId="{F74ADA9B-316E-466A-AEA0-5EC4F3D32B84}" dt="2019-05-01T16:22:24.103" v="84" actId="255"/>
          <ac:spMkLst>
            <pc:docMk/>
            <pc:sldMk cId="11104022" sldId="1580"/>
            <ac:spMk id="3" creationId="{00000000-0000-0000-0000-000000000000}"/>
          </ac:spMkLst>
        </pc:spChg>
        <pc:spChg chg="add del mod">
          <ac:chgData name="Farida Bharmal" userId="0d7e25ec-415e-4e95-bb4c-6c2e9cfb4fde" providerId="ADAL" clId="{F74ADA9B-316E-466A-AEA0-5EC4F3D32B84}" dt="2019-05-01T16:20:38.339" v="15" actId="478"/>
          <ac:spMkLst>
            <pc:docMk/>
            <pc:sldMk cId="11104022" sldId="1580"/>
            <ac:spMk id="5" creationId="{E5631D23-FF13-4378-9F44-4655D69C9AB0}"/>
          </ac:spMkLst>
        </pc:spChg>
        <pc:spChg chg="add mod">
          <ac:chgData name="Farida Bharmal" userId="0d7e25ec-415e-4e95-bb4c-6c2e9cfb4fde" providerId="ADAL" clId="{F74ADA9B-316E-466A-AEA0-5EC4F3D32B84}" dt="2019-05-01T16:21:28.654" v="55" actId="20577"/>
          <ac:spMkLst>
            <pc:docMk/>
            <pc:sldMk cId="11104022" sldId="1580"/>
            <ac:spMk id="6" creationId="{1CFFB26A-B911-4FE1-A4DB-B68CAD0387D1}"/>
          </ac:spMkLst>
        </pc:spChg>
      </pc:sldChg>
      <pc:sldChg chg="add">
        <pc:chgData name="Farida Bharmal" userId="0d7e25ec-415e-4e95-bb4c-6c2e9cfb4fde" providerId="ADAL" clId="{F74ADA9B-316E-466A-AEA0-5EC4F3D32B84}" dt="2019-05-01T16:17:40.334" v="10"/>
        <pc:sldMkLst>
          <pc:docMk/>
          <pc:sldMk cId="4051544980" sldId="1727"/>
        </pc:sldMkLst>
      </pc:sldChg>
      <pc:sldChg chg="add">
        <pc:chgData name="Farida Bharmal" userId="0d7e25ec-415e-4e95-bb4c-6c2e9cfb4fde" providerId="ADAL" clId="{F74ADA9B-316E-466A-AEA0-5EC4F3D32B84}" dt="2019-05-01T16:12:49.567" v="4"/>
        <pc:sldMkLst>
          <pc:docMk/>
          <pc:sldMk cId="2805308840" sldId="1843"/>
        </pc:sldMkLst>
      </pc:sldChg>
      <pc:sldChg chg="ord">
        <pc:chgData name="Farida Bharmal" userId="0d7e25ec-415e-4e95-bb4c-6c2e9cfb4fde" providerId="ADAL" clId="{F74ADA9B-316E-466A-AEA0-5EC4F3D32B84}" dt="2019-05-01T16:06:54.767" v="1"/>
        <pc:sldMkLst>
          <pc:docMk/>
          <pc:sldMk cId="1331900311" sldId="1849"/>
        </pc:sldMkLst>
      </pc:sldChg>
      <pc:sldChg chg="ord">
        <pc:chgData name="Farida Bharmal" userId="0d7e25ec-415e-4e95-bb4c-6c2e9cfb4fde" providerId="ADAL" clId="{F74ADA9B-316E-466A-AEA0-5EC4F3D32B84}" dt="2019-05-01T16:06:54.767" v="1"/>
        <pc:sldMkLst>
          <pc:docMk/>
          <pc:sldMk cId="3374772378" sldId="1882"/>
        </pc:sldMkLst>
      </pc:sldChg>
      <pc:sldChg chg="ord">
        <pc:chgData name="Farida Bharmal" userId="0d7e25ec-415e-4e95-bb4c-6c2e9cfb4fde" providerId="ADAL" clId="{F74ADA9B-316E-466A-AEA0-5EC4F3D32B84}" dt="2019-05-01T16:06:54.767" v="1"/>
        <pc:sldMkLst>
          <pc:docMk/>
          <pc:sldMk cId="1926549241" sldId="2315"/>
        </pc:sldMkLst>
      </pc:sldChg>
      <pc:sldChg chg="ord">
        <pc:chgData name="Farida Bharmal" userId="0d7e25ec-415e-4e95-bb4c-6c2e9cfb4fde" providerId="ADAL" clId="{F74ADA9B-316E-466A-AEA0-5EC4F3D32B84}" dt="2019-05-01T16:06:54.767" v="1"/>
        <pc:sldMkLst>
          <pc:docMk/>
          <pc:sldMk cId="2993746540" sldId="2316"/>
        </pc:sldMkLst>
      </pc:sldChg>
      <pc:sldChg chg="ord">
        <pc:chgData name="Farida Bharmal" userId="0d7e25ec-415e-4e95-bb4c-6c2e9cfb4fde" providerId="ADAL" clId="{F74ADA9B-316E-466A-AEA0-5EC4F3D32B84}" dt="2019-05-01T16:06:54.767" v="1"/>
        <pc:sldMkLst>
          <pc:docMk/>
          <pc:sldMk cId="1368733695" sldId="2318"/>
        </pc:sldMkLst>
      </pc:sldChg>
      <pc:sldChg chg="ord">
        <pc:chgData name="Farida Bharmal" userId="0d7e25ec-415e-4e95-bb4c-6c2e9cfb4fde" providerId="ADAL" clId="{F74ADA9B-316E-466A-AEA0-5EC4F3D32B84}" dt="2019-05-01T16:06:54.767" v="1"/>
        <pc:sldMkLst>
          <pc:docMk/>
          <pc:sldMk cId="695111791" sldId="2319"/>
        </pc:sldMkLst>
      </pc:sldChg>
      <pc:sldChg chg="ord">
        <pc:chgData name="Farida Bharmal" userId="0d7e25ec-415e-4e95-bb4c-6c2e9cfb4fde" providerId="ADAL" clId="{F74ADA9B-316E-466A-AEA0-5EC4F3D32B84}" dt="2019-05-01T16:06:54.767" v="1"/>
        <pc:sldMkLst>
          <pc:docMk/>
          <pc:sldMk cId="1767911391" sldId="2792"/>
        </pc:sldMkLst>
      </pc:sldChg>
      <pc:sldChg chg="ord">
        <pc:chgData name="Farida Bharmal" userId="0d7e25ec-415e-4e95-bb4c-6c2e9cfb4fde" providerId="ADAL" clId="{F74ADA9B-316E-466A-AEA0-5EC4F3D32B84}" dt="2019-05-01T16:06:54.767" v="1"/>
        <pc:sldMkLst>
          <pc:docMk/>
          <pc:sldMk cId="384764762" sldId="2793"/>
        </pc:sldMkLst>
      </pc:sldChg>
      <pc:sldChg chg="ord">
        <pc:chgData name="Farida Bharmal" userId="0d7e25ec-415e-4e95-bb4c-6c2e9cfb4fde" providerId="ADAL" clId="{F74ADA9B-316E-466A-AEA0-5EC4F3D32B84}" dt="2019-05-01T16:06:54.767" v="1"/>
        <pc:sldMkLst>
          <pc:docMk/>
          <pc:sldMk cId="2587744755" sldId="2794"/>
        </pc:sldMkLst>
      </pc:sldChg>
      <pc:sldChg chg="add">
        <pc:chgData name="Farida Bharmal" userId="0d7e25ec-415e-4e95-bb4c-6c2e9cfb4fde" providerId="ADAL" clId="{F74ADA9B-316E-466A-AEA0-5EC4F3D32B84}" dt="2019-05-01T16:14:23.547" v="8"/>
        <pc:sldMkLst>
          <pc:docMk/>
          <pc:sldMk cId="4173527431" sldId="3716"/>
        </pc:sldMkLst>
      </pc:sldChg>
      <pc:sldChg chg="add">
        <pc:chgData name="Farida Bharmal" userId="0d7e25ec-415e-4e95-bb4c-6c2e9cfb4fde" providerId="ADAL" clId="{F74ADA9B-316E-466A-AEA0-5EC4F3D32B84}" dt="2019-05-01T16:14:23.547" v="8"/>
        <pc:sldMkLst>
          <pc:docMk/>
          <pc:sldMk cId="2817677324" sldId="3719"/>
        </pc:sldMkLst>
      </pc:sldChg>
      <pc:sldChg chg="ord">
        <pc:chgData name="Farida Bharmal" userId="0d7e25ec-415e-4e95-bb4c-6c2e9cfb4fde" providerId="ADAL" clId="{F74ADA9B-316E-466A-AEA0-5EC4F3D32B84}" dt="2019-05-01T16:06:54.767" v="1"/>
        <pc:sldMkLst>
          <pc:docMk/>
          <pc:sldMk cId="4138591048" sldId="4479"/>
        </pc:sldMkLst>
      </pc:sldChg>
      <pc:sldChg chg="ord">
        <pc:chgData name="Farida Bharmal" userId="0d7e25ec-415e-4e95-bb4c-6c2e9cfb4fde" providerId="ADAL" clId="{F74ADA9B-316E-466A-AEA0-5EC4F3D32B84}" dt="2019-05-01T16:06:54.767" v="1"/>
        <pc:sldMkLst>
          <pc:docMk/>
          <pc:sldMk cId="1847093003" sldId="4481"/>
        </pc:sldMkLst>
      </pc:sldChg>
      <pc:sldChg chg="add">
        <pc:chgData name="Farida Bharmal" userId="0d7e25ec-415e-4e95-bb4c-6c2e9cfb4fde" providerId="ADAL" clId="{F74ADA9B-316E-466A-AEA0-5EC4F3D32B84}" dt="2019-05-01T16:14:23.547" v="8"/>
        <pc:sldMkLst>
          <pc:docMk/>
          <pc:sldMk cId="1899493962" sldId="4499"/>
        </pc:sldMkLst>
      </pc:sldChg>
      <pc:sldChg chg="add">
        <pc:chgData name="Farida Bharmal" userId="0d7e25ec-415e-4e95-bb4c-6c2e9cfb4fde" providerId="ADAL" clId="{F74ADA9B-316E-466A-AEA0-5EC4F3D32B84}" dt="2019-05-01T16:14:23.547" v="8"/>
        <pc:sldMkLst>
          <pc:docMk/>
          <pc:sldMk cId="1496371899" sldId="4501"/>
        </pc:sldMkLst>
      </pc:sldChg>
      <pc:sldChg chg="add">
        <pc:chgData name="Farida Bharmal" userId="0d7e25ec-415e-4e95-bb4c-6c2e9cfb4fde" providerId="ADAL" clId="{F74ADA9B-316E-466A-AEA0-5EC4F3D32B84}" dt="2019-05-01T16:14:23.547" v="8"/>
        <pc:sldMkLst>
          <pc:docMk/>
          <pc:sldMk cId="1283439608" sldId="4502"/>
        </pc:sldMkLst>
      </pc:sldChg>
      <pc:sldChg chg="modSp">
        <pc:chgData name="Farida Bharmal" userId="0d7e25ec-415e-4e95-bb4c-6c2e9cfb4fde" providerId="ADAL" clId="{F74ADA9B-316E-466A-AEA0-5EC4F3D32B84}" dt="2019-05-01T16:18:07.661" v="11" actId="27636"/>
        <pc:sldMkLst>
          <pc:docMk/>
          <pc:sldMk cId="247676524" sldId="4510"/>
        </pc:sldMkLst>
        <pc:spChg chg="mod">
          <ac:chgData name="Farida Bharmal" userId="0d7e25ec-415e-4e95-bb4c-6c2e9cfb4fde" providerId="ADAL" clId="{F74ADA9B-316E-466A-AEA0-5EC4F3D32B84}" dt="2019-05-01T16:18:07.661" v="11" actId="27636"/>
          <ac:spMkLst>
            <pc:docMk/>
            <pc:sldMk cId="247676524" sldId="4510"/>
            <ac:spMk id="2" creationId="{4591ABA1-DB80-4003-9D56-1E263C0B339C}"/>
          </ac:spMkLst>
        </pc:spChg>
      </pc:sldChg>
      <pc:sldChg chg="ord">
        <pc:chgData name="Farida Bharmal" userId="0d7e25ec-415e-4e95-bb4c-6c2e9cfb4fde" providerId="ADAL" clId="{F74ADA9B-316E-466A-AEA0-5EC4F3D32B84}" dt="2019-05-01T16:06:54.767" v="1"/>
        <pc:sldMkLst>
          <pc:docMk/>
          <pc:sldMk cId="4245512558" sldId="4529"/>
        </pc:sldMkLst>
      </pc:sldChg>
      <pc:sldChg chg="ord">
        <pc:chgData name="Farida Bharmal" userId="0d7e25ec-415e-4e95-bb4c-6c2e9cfb4fde" providerId="ADAL" clId="{F74ADA9B-316E-466A-AEA0-5EC4F3D32B84}" dt="2019-05-01T16:06:54.767" v="1"/>
        <pc:sldMkLst>
          <pc:docMk/>
          <pc:sldMk cId="4133487147" sldId="4539"/>
        </pc:sldMkLst>
      </pc:sldChg>
      <pc:sldChg chg="ord">
        <pc:chgData name="Farida Bharmal" userId="0d7e25ec-415e-4e95-bb4c-6c2e9cfb4fde" providerId="ADAL" clId="{F74ADA9B-316E-466A-AEA0-5EC4F3D32B84}" dt="2019-05-01T16:06:54.767" v="1"/>
        <pc:sldMkLst>
          <pc:docMk/>
          <pc:sldMk cId="193090564" sldId="4547"/>
        </pc:sldMkLst>
      </pc:sldChg>
      <pc:sldChg chg="del ord">
        <pc:chgData name="Farida Bharmal" userId="0d7e25ec-415e-4e95-bb4c-6c2e9cfb4fde" providerId="ADAL" clId="{F74ADA9B-316E-466A-AEA0-5EC4F3D32B84}" dt="2019-05-01T16:18:11.882" v="12" actId="2696"/>
        <pc:sldMkLst>
          <pc:docMk/>
          <pc:sldMk cId="1707110095" sldId="4548"/>
        </pc:sldMkLst>
      </pc:sldChg>
      <pc:sldChg chg="del ord">
        <pc:chgData name="Farida Bharmal" userId="0d7e25ec-415e-4e95-bb4c-6c2e9cfb4fde" providerId="ADAL" clId="{F74ADA9B-316E-466A-AEA0-5EC4F3D32B84}" dt="2019-05-01T16:20:11.104" v="13" actId="2696"/>
        <pc:sldMkLst>
          <pc:docMk/>
          <pc:sldMk cId="2617703978" sldId="4553"/>
        </pc:sldMkLst>
      </pc:sldChg>
      <pc:sldChg chg="ord">
        <pc:chgData name="Farida Bharmal" userId="0d7e25ec-415e-4e95-bb4c-6c2e9cfb4fde" providerId="ADAL" clId="{F74ADA9B-316E-466A-AEA0-5EC4F3D32B84}" dt="2019-05-01T16:06:54.767" v="1"/>
        <pc:sldMkLst>
          <pc:docMk/>
          <pc:sldMk cId="4179292644" sldId="4554"/>
        </pc:sldMkLst>
      </pc:sldChg>
      <pc:sldChg chg="del ord">
        <pc:chgData name="Farida Bharmal" userId="0d7e25ec-415e-4e95-bb4c-6c2e9cfb4fde" providerId="ADAL" clId="{F74ADA9B-316E-466A-AEA0-5EC4F3D32B84}" dt="2019-05-01T16:14:22.484" v="7" actId="2696"/>
        <pc:sldMkLst>
          <pc:docMk/>
          <pc:sldMk cId="1676030489" sldId="4555"/>
        </pc:sldMkLst>
      </pc:sldChg>
      <pc:sldChg chg="ord">
        <pc:chgData name="Farida Bharmal" userId="0d7e25ec-415e-4e95-bb4c-6c2e9cfb4fde" providerId="ADAL" clId="{F74ADA9B-316E-466A-AEA0-5EC4F3D32B84}" dt="2019-05-01T16:16:16.642" v="9"/>
        <pc:sldMkLst>
          <pc:docMk/>
          <pc:sldMk cId="3128478256" sldId="4556"/>
        </pc:sldMkLst>
      </pc:sldChg>
      <pc:sldChg chg="add del">
        <pc:chgData name="Farida Bharmal" userId="0d7e25ec-415e-4e95-bb4c-6c2e9cfb4fde" providerId="ADAL" clId="{F74ADA9B-316E-466A-AEA0-5EC4F3D32B84}" dt="2019-05-01T16:10:20.500" v="3"/>
        <pc:sldMkLst>
          <pc:docMk/>
          <pc:sldMk cId="4024424531" sldId="4557"/>
        </pc:sldMkLst>
      </pc:sldChg>
      <pc:sldChg chg="add">
        <pc:chgData name="Farida Bharmal" userId="0d7e25ec-415e-4e95-bb4c-6c2e9cfb4fde" providerId="ADAL" clId="{F74ADA9B-316E-466A-AEA0-5EC4F3D32B84}" dt="2019-05-01T16:12:49.567" v="4"/>
        <pc:sldMkLst>
          <pc:docMk/>
          <pc:sldMk cId="36280079" sldId="8219"/>
        </pc:sldMkLst>
      </pc:sldChg>
      <pc:sldChg chg="add">
        <pc:chgData name="Farida Bharmal" userId="0d7e25ec-415e-4e95-bb4c-6c2e9cfb4fde" providerId="ADAL" clId="{F74ADA9B-316E-466A-AEA0-5EC4F3D32B84}" dt="2019-05-01T16:13:43.029" v="6"/>
        <pc:sldMkLst>
          <pc:docMk/>
          <pc:sldMk cId="1487042220" sldId="8220"/>
        </pc:sldMkLst>
      </pc:sldChg>
      <pc:sldChg chg="add">
        <pc:chgData name="Farida Bharmal" userId="0d7e25ec-415e-4e95-bb4c-6c2e9cfb4fde" providerId="ADAL" clId="{F74ADA9B-316E-466A-AEA0-5EC4F3D32B84}" dt="2019-05-01T16:13:09.089" v="5"/>
        <pc:sldMkLst>
          <pc:docMk/>
          <pc:sldMk cId="601676539" sldId="8221"/>
        </pc:sldMkLst>
      </pc:sldChg>
      <pc:sldChg chg="add">
        <pc:chgData name="Farida Bharmal" userId="0d7e25ec-415e-4e95-bb4c-6c2e9cfb4fde" providerId="ADAL" clId="{F74ADA9B-316E-466A-AEA0-5EC4F3D32B84}" dt="2019-05-01T16:14:23.547" v="8"/>
        <pc:sldMkLst>
          <pc:docMk/>
          <pc:sldMk cId="3791582875" sldId="8343"/>
        </pc:sldMkLst>
      </pc:sldChg>
    </pc:docChg>
  </pc:docChgLst>
  <pc:docChgLst>
    <pc:chgData name="Farida Bharmal" userId="0d7e25ec-415e-4e95-bb4c-6c2e9cfb4fde" providerId="ADAL" clId="{AA4DEC3F-ABF1-4E38-BED2-403D59607269}"/>
    <pc:docChg chg="delSld modSld sldOrd delMainMaster delSection modSection">
      <pc:chgData name="Farida Bharmal" userId="0d7e25ec-415e-4e95-bb4c-6c2e9cfb4fde" providerId="ADAL" clId="{AA4DEC3F-ABF1-4E38-BED2-403D59607269}" dt="2019-05-01T16:37:29.941" v="52" actId="18676"/>
      <pc:docMkLst>
        <pc:docMk/>
      </pc:docMkLst>
      <pc:sldChg chg="del">
        <pc:chgData name="Farida Bharmal" userId="0d7e25ec-415e-4e95-bb4c-6c2e9cfb4fde" providerId="ADAL" clId="{AA4DEC3F-ABF1-4E38-BED2-403D59607269}" dt="2019-05-01T16:37:24.549" v="6" actId="2696"/>
        <pc:sldMkLst>
          <pc:docMk/>
          <pc:sldMk cId="853063800" sldId="283"/>
        </pc:sldMkLst>
      </pc:sldChg>
      <pc:sldChg chg="del">
        <pc:chgData name="Farida Bharmal" userId="0d7e25ec-415e-4e95-bb4c-6c2e9cfb4fde" providerId="ADAL" clId="{AA4DEC3F-ABF1-4E38-BED2-403D59607269}" dt="2019-05-01T16:37:24.585" v="7" actId="2696"/>
        <pc:sldMkLst>
          <pc:docMk/>
          <pc:sldMk cId="4209081148" sldId="284"/>
        </pc:sldMkLst>
      </pc:sldChg>
      <pc:sldChg chg="del">
        <pc:chgData name="Farida Bharmal" userId="0d7e25ec-415e-4e95-bb4c-6c2e9cfb4fde" providerId="ADAL" clId="{AA4DEC3F-ABF1-4E38-BED2-403D59607269}" dt="2019-05-01T16:37:24.679" v="8" actId="2696"/>
        <pc:sldMkLst>
          <pc:docMk/>
          <pc:sldMk cId="3515449426" sldId="285"/>
        </pc:sldMkLst>
      </pc:sldChg>
      <pc:sldChg chg="del">
        <pc:chgData name="Farida Bharmal" userId="0d7e25ec-415e-4e95-bb4c-6c2e9cfb4fde" providerId="ADAL" clId="{AA4DEC3F-ABF1-4E38-BED2-403D59607269}" dt="2019-05-01T16:37:29.937" v="50" actId="2696"/>
        <pc:sldMkLst>
          <pc:docMk/>
          <pc:sldMk cId="699558713" sldId="631"/>
        </pc:sldMkLst>
      </pc:sldChg>
      <pc:sldChg chg="del">
        <pc:chgData name="Farida Bharmal" userId="0d7e25ec-415e-4e95-bb4c-6c2e9cfb4fde" providerId="ADAL" clId="{AA4DEC3F-ABF1-4E38-BED2-403D59607269}" dt="2019-05-01T16:37:24.990" v="15" actId="2696"/>
        <pc:sldMkLst>
          <pc:docMk/>
          <pc:sldMk cId="633178446" sldId="742"/>
        </pc:sldMkLst>
      </pc:sldChg>
      <pc:sldChg chg="del">
        <pc:chgData name="Farida Bharmal" userId="0d7e25ec-415e-4e95-bb4c-6c2e9cfb4fde" providerId="ADAL" clId="{AA4DEC3F-ABF1-4E38-BED2-403D59607269}" dt="2019-05-01T16:37:24.517" v="5" actId="2696"/>
        <pc:sldMkLst>
          <pc:docMk/>
          <pc:sldMk cId="2215990819" sldId="1560"/>
        </pc:sldMkLst>
      </pc:sldChg>
      <pc:sldChg chg="del">
        <pc:chgData name="Farida Bharmal" userId="0d7e25ec-415e-4e95-bb4c-6c2e9cfb4fde" providerId="ADAL" clId="{AA4DEC3F-ABF1-4E38-BED2-403D59607269}" dt="2019-05-01T16:37:24.852" v="11" actId="2696"/>
        <pc:sldMkLst>
          <pc:docMk/>
          <pc:sldMk cId="1591963105" sldId="1564"/>
        </pc:sldMkLst>
      </pc:sldChg>
      <pc:sldChg chg="del">
        <pc:chgData name="Farida Bharmal" userId="0d7e25ec-415e-4e95-bb4c-6c2e9cfb4fde" providerId="ADAL" clId="{AA4DEC3F-ABF1-4E38-BED2-403D59607269}" dt="2019-05-01T16:37:24.735" v="9" actId="2696"/>
        <pc:sldMkLst>
          <pc:docMk/>
          <pc:sldMk cId="485013865" sldId="1565"/>
        </pc:sldMkLst>
      </pc:sldChg>
      <pc:sldChg chg="ord">
        <pc:chgData name="Farida Bharmal" userId="0d7e25ec-415e-4e95-bb4c-6c2e9cfb4fde" providerId="ADAL" clId="{AA4DEC3F-ABF1-4E38-BED2-403D59607269}" dt="2019-05-01T16:34:58.112" v="1"/>
        <pc:sldMkLst>
          <pc:docMk/>
          <pc:sldMk cId="317433810" sldId="1566"/>
        </pc:sldMkLst>
      </pc:sldChg>
      <pc:sldChg chg="del">
        <pc:chgData name="Farida Bharmal" userId="0d7e25ec-415e-4e95-bb4c-6c2e9cfb4fde" providerId="ADAL" clId="{AA4DEC3F-ABF1-4E38-BED2-403D59607269}" dt="2019-05-01T16:37:24.878" v="12" actId="2696"/>
        <pc:sldMkLst>
          <pc:docMk/>
          <pc:sldMk cId="3606800164" sldId="4462"/>
        </pc:sldMkLst>
      </pc:sldChg>
      <pc:sldChg chg="del">
        <pc:chgData name="Farida Bharmal" userId="0d7e25ec-415e-4e95-bb4c-6c2e9cfb4fde" providerId="ADAL" clId="{AA4DEC3F-ABF1-4E38-BED2-403D59607269}" dt="2019-05-01T16:37:24.894" v="13" actId="2696"/>
        <pc:sldMkLst>
          <pc:docMk/>
          <pc:sldMk cId="1220126403" sldId="4549"/>
        </pc:sldMkLst>
      </pc:sldChg>
      <pc:sldChg chg="del">
        <pc:chgData name="Farida Bharmal" userId="0d7e25ec-415e-4e95-bb4c-6c2e9cfb4fde" providerId="ADAL" clId="{AA4DEC3F-ABF1-4E38-BED2-403D59607269}" dt="2019-05-01T16:37:24.957" v="14" actId="2696"/>
        <pc:sldMkLst>
          <pc:docMk/>
          <pc:sldMk cId="3735236362" sldId="4550"/>
        </pc:sldMkLst>
      </pc:sldChg>
      <pc:sldChg chg="del">
        <pc:chgData name="Farida Bharmal" userId="0d7e25ec-415e-4e95-bb4c-6c2e9cfb4fde" providerId="ADAL" clId="{AA4DEC3F-ABF1-4E38-BED2-403D59607269}" dt="2019-05-01T16:37:29.822" v="24" actId="2696"/>
        <pc:sldMkLst>
          <pc:docMk/>
          <pc:sldMk cId="3549308367" sldId="4551"/>
        </pc:sldMkLst>
      </pc:sldChg>
      <pc:sldChg chg="ord">
        <pc:chgData name="Farida Bharmal" userId="0d7e25ec-415e-4e95-bb4c-6c2e9cfb4fde" providerId="ADAL" clId="{AA4DEC3F-ABF1-4E38-BED2-403D59607269}" dt="2019-05-01T16:36:53.898" v="3"/>
        <pc:sldMkLst>
          <pc:docMk/>
          <pc:sldMk cId="559555736" sldId="4552"/>
        </pc:sldMkLst>
      </pc:sldChg>
      <pc:sldChg chg="ord">
        <pc:chgData name="Farida Bharmal" userId="0d7e25ec-415e-4e95-bb4c-6c2e9cfb4fde" providerId="ADAL" clId="{AA4DEC3F-ABF1-4E38-BED2-403D59607269}" dt="2019-05-01T16:36:24.457" v="2"/>
        <pc:sldMkLst>
          <pc:docMk/>
          <pc:sldMk cId="3128478256" sldId="4556"/>
        </pc:sldMkLst>
      </pc:sldChg>
      <pc:sldChg chg="ord">
        <pc:chgData name="Farida Bharmal" userId="0d7e25ec-415e-4e95-bb4c-6c2e9cfb4fde" providerId="ADAL" clId="{AA4DEC3F-ABF1-4E38-BED2-403D59607269}" dt="2019-05-01T16:36:57.312" v="4"/>
        <pc:sldMkLst>
          <pc:docMk/>
          <pc:sldMk cId="4257894506" sldId="8344"/>
        </pc:sldMkLst>
      </pc:sldChg>
      <pc:sldChg chg="del">
        <pc:chgData name="Farida Bharmal" userId="0d7e25ec-415e-4e95-bb4c-6c2e9cfb4fde" providerId="ADAL" clId="{AA4DEC3F-ABF1-4E38-BED2-403D59607269}" dt="2019-05-01T16:34:39.720" v="0"/>
        <pc:sldMkLst>
          <pc:docMk/>
          <pc:sldMk cId="2217763403" sldId="8345"/>
        </pc:sldMkLst>
      </pc:sldChg>
      <pc:sldMasterChg chg="del delSldLayout">
        <pc:chgData name="Farida Bharmal" userId="0d7e25ec-415e-4e95-bb4c-6c2e9cfb4fde" providerId="ADAL" clId="{AA4DEC3F-ABF1-4E38-BED2-403D59607269}" dt="2019-05-01T16:37:29.898" v="49" actId="2696"/>
        <pc:sldMasterMkLst>
          <pc:docMk/>
          <pc:sldMasterMk cId="2561232315" sldId="2147483660"/>
        </pc:sldMasterMkLst>
        <pc:sldLayoutChg chg="del">
          <pc:chgData name="Farida Bharmal" userId="0d7e25ec-415e-4e95-bb4c-6c2e9cfb4fde" providerId="ADAL" clId="{AA4DEC3F-ABF1-4E38-BED2-403D59607269}" dt="2019-05-01T16:37:29.825" v="25" actId="2696"/>
          <pc:sldLayoutMkLst>
            <pc:docMk/>
            <pc:sldMasterMk cId="2561232315" sldId="2147483660"/>
            <pc:sldLayoutMk cId="1515440306" sldId="2147483661"/>
          </pc:sldLayoutMkLst>
        </pc:sldLayoutChg>
        <pc:sldLayoutChg chg="del">
          <pc:chgData name="Farida Bharmal" userId="0d7e25ec-415e-4e95-bb4c-6c2e9cfb4fde" providerId="ADAL" clId="{AA4DEC3F-ABF1-4E38-BED2-403D59607269}" dt="2019-05-01T16:37:29.829" v="26" actId="2696"/>
          <pc:sldLayoutMkLst>
            <pc:docMk/>
            <pc:sldMasterMk cId="2561232315" sldId="2147483660"/>
            <pc:sldLayoutMk cId="719088551" sldId="2147483662"/>
          </pc:sldLayoutMkLst>
        </pc:sldLayoutChg>
        <pc:sldLayoutChg chg="del">
          <pc:chgData name="Farida Bharmal" userId="0d7e25ec-415e-4e95-bb4c-6c2e9cfb4fde" providerId="ADAL" clId="{AA4DEC3F-ABF1-4E38-BED2-403D59607269}" dt="2019-05-01T16:37:29.834" v="27" actId="2696"/>
          <pc:sldLayoutMkLst>
            <pc:docMk/>
            <pc:sldMasterMk cId="2561232315" sldId="2147483660"/>
            <pc:sldLayoutMk cId="2173185925" sldId="2147483663"/>
          </pc:sldLayoutMkLst>
        </pc:sldLayoutChg>
        <pc:sldLayoutChg chg="del">
          <pc:chgData name="Farida Bharmal" userId="0d7e25ec-415e-4e95-bb4c-6c2e9cfb4fde" providerId="ADAL" clId="{AA4DEC3F-ABF1-4E38-BED2-403D59607269}" dt="2019-05-01T16:37:29.838" v="28" actId="2696"/>
          <pc:sldLayoutMkLst>
            <pc:docMk/>
            <pc:sldMasterMk cId="2561232315" sldId="2147483660"/>
            <pc:sldLayoutMk cId="3888027220" sldId="2147483664"/>
          </pc:sldLayoutMkLst>
        </pc:sldLayoutChg>
        <pc:sldLayoutChg chg="del">
          <pc:chgData name="Farida Bharmal" userId="0d7e25ec-415e-4e95-bb4c-6c2e9cfb4fde" providerId="ADAL" clId="{AA4DEC3F-ABF1-4E38-BED2-403D59607269}" dt="2019-05-01T16:37:29.840" v="29" actId="2696"/>
          <pc:sldLayoutMkLst>
            <pc:docMk/>
            <pc:sldMasterMk cId="2561232315" sldId="2147483660"/>
            <pc:sldLayoutMk cId="2718445742" sldId="2147483665"/>
          </pc:sldLayoutMkLst>
        </pc:sldLayoutChg>
        <pc:sldLayoutChg chg="del">
          <pc:chgData name="Farida Bharmal" userId="0d7e25ec-415e-4e95-bb4c-6c2e9cfb4fde" providerId="ADAL" clId="{AA4DEC3F-ABF1-4E38-BED2-403D59607269}" dt="2019-05-01T16:37:29.842" v="30" actId="2696"/>
          <pc:sldLayoutMkLst>
            <pc:docMk/>
            <pc:sldMasterMk cId="2561232315" sldId="2147483660"/>
            <pc:sldLayoutMk cId="1027112058" sldId="2147483666"/>
          </pc:sldLayoutMkLst>
        </pc:sldLayoutChg>
        <pc:sldLayoutChg chg="del">
          <pc:chgData name="Farida Bharmal" userId="0d7e25ec-415e-4e95-bb4c-6c2e9cfb4fde" providerId="ADAL" clId="{AA4DEC3F-ABF1-4E38-BED2-403D59607269}" dt="2019-05-01T16:37:29.844" v="31" actId="2696"/>
          <pc:sldLayoutMkLst>
            <pc:docMk/>
            <pc:sldMasterMk cId="2561232315" sldId="2147483660"/>
            <pc:sldLayoutMk cId="768739286" sldId="2147483667"/>
          </pc:sldLayoutMkLst>
        </pc:sldLayoutChg>
        <pc:sldLayoutChg chg="del">
          <pc:chgData name="Farida Bharmal" userId="0d7e25ec-415e-4e95-bb4c-6c2e9cfb4fde" providerId="ADAL" clId="{AA4DEC3F-ABF1-4E38-BED2-403D59607269}" dt="2019-05-01T16:37:29.847" v="32" actId="2696"/>
          <pc:sldLayoutMkLst>
            <pc:docMk/>
            <pc:sldMasterMk cId="2561232315" sldId="2147483660"/>
            <pc:sldLayoutMk cId="1504202763" sldId="2147483668"/>
          </pc:sldLayoutMkLst>
        </pc:sldLayoutChg>
        <pc:sldLayoutChg chg="del">
          <pc:chgData name="Farida Bharmal" userId="0d7e25ec-415e-4e95-bb4c-6c2e9cfb4fde" providerId="ADAL" clId="{AA4DEC3F-ABF1-4E38-BED2-403D59607269}" dt="2019-05-01T16:37:29.851" v="33" actId="2696"/>
          <pc:sldLayoutMkLst>
            <pc:docMk/>
            <pc:sldMasterMk cId="2561232315" sldId="2147483660"/>
            <pc:sldLayoutMk cId="1429001838" sldId="2147483669"/>
          </pc:sldLayoutMkLst>
        </pc:sldLayoutChg>
        <pc:sldLayoutChg chg="del">
          <pc:chgData name="Farida Bharmal" userId="0d7e25ec-415e-4e95-bb4c-6c2e9cfb4fde" providerId="ADAL" clId="{AA4DEC3F-ABF1-4E38-BED2-403D59607269}" dt="2019-05-01T16:37:29.854" v="34" actId="2696"/>
          <pc:sldLayoutMkLst>
            <pc:docMk/>
            <pc:sldMasterMk cId="2561232315" sldId="2147483660"/>
            <pc:sldLayoutMk cId="4012695155" sldId="2147483670"/>
          </pc:sldLayoutMkLst>
        </pc:sldLayoutChg>
        <pc:sldLayoutChg chg="del">
          <pc:chgData name="Farida Bharmal" userId="0d7e25ec-415e-4e95-bb4c-6c2e9cfb4fde" providerId="ADAL" clId="{AA4DEC3F-ABF1-4E38-BED2-403D59607269}" dt="2019-05-01T16:37:29.856" v="35" actId="2696"/>
          <pc:sldLayoutMkLst>
            <pc:docMk/>
            <pc:sldMasterMk cId="2561232315" sldId="2147483660"/>
            <pc:sldLayoutMk cId="2224393553" sldId="2147483671"/>
          </pc:sldLayoutMkLst>
        </pc:sldLayoutChg>
        <pc:sldLayoutChg chg="del">
          <pc:chgData name="Farida Bharmal" userId="0d7e25ec-415e-4e95-bb4c-6c2e9cfb4fde" providerId="ADAL" clId="{AA4DEC3F-ABF1-4E38-BED2-403D59607269}" dt="2019-05-01T16:37:29.858" v="36" actId="2696"/>
          <pc:sldLayoutMkLst>
            <pc:docMk/>
            <pc:sldMasterMk cId="2561232315" sldId="2147483660"/>
            <pc:sldLayoutMk cId="364433808" sldId="2147483672"/>
          </pc:sldLayoutMkLst>
        </pc:sldLayoutChg>
        <pc:sldLayoutChg chg="del">
          <pc:chgData name="Farida Bharmal" userId="0d7e25ec-415e-4e95-bb4c-6c2e9cfb4fde" providerId="ADAL" clId="{AA4DEC3F-ABF1-4E38-BED2-403D59607269}" dt="2019-05-01T16:37:29.861" v="37" actId="2696"/>
          <pc:sldLayoutMkLst>
            <pc:docMk/>
            <pc:sldMasterMk cId="2561232315" sldId="2147483660"/>
            <pc:sldLayoutMk cId="2884230519" sldId="2147483673"/>
          </pc:sldLayoutMkLst>
        </pc:sldLayoutChg>
        <pc:sldLayoutChg chg="del">
          <pc:chgData name="Farida Bharmal" userId="0d7e25ec-415e-4e95-bb4c-6c2e9cfb4fde" providerId="ADAL" clId="{AA4DEC3F-ABF1-4E38-BED2-403D59607269}" dt="2019-05-01T16:37:29.863" v="38" actId="2696"/>
          <pc:sldLayoutMkLst>
            <pc:docMk/>
            <pc:sldMasterMk cId="2561232315" sldId="2147483660"/>
            <pc:sldLayoutMk cId="1613821898" sldId="2147483674"/>
          </pc:sldLayoutMkLst>
        </pc:sldLayoutChg>
        <pc:sldLayoutChg chg="del">
          <pc:chgData name="Farida Bharmal" userId="0d7e25ec-415e-4e95-bb4c-6c2e9cfb4fde" providerId="ADAL" clId="{AA4DEC3F-ABF1-4E38-BED2-403D59607269}" dt="2019-05-01T16:37:29.867" v="39" actId="2696"/>
          <pc:sldLayoutMkLst>
            <pc:docMk/>
            <pc:sldMasterMk cId="2561232315" sldId="2147483660"/>
            <pc:sldLayoutMk cId="247642935" sldId="2147483675"/>
          </pc:sldLayoutMkLst>
        </pc:sldLayoutChg>
        <pc:sldLayoutChg chg="del">
          <pc:chgData name="Farida Bharmal" userId="0d7e25ec-415e-4e95-bb4c-6c2e9cfb4fde" providerId="ADAL" clId="{AA4DEC3F-ABF1-4E38-BED2-403D59607269}" dt="2019-05-01T16:37:29.871" v="40" actId="2696"/>
          <pc:sldLayoutMkLst>
            <pc:docMk/>
            <pc:sldMasterMk cId="2561232315" sldId="2147483660"/>
            <pc:sldLayoutMk cId="1344552711" sldId="2147483676"/>
          </pc:sldLayoutMkLst>
        </pc:sldLayoutChg>
        <pc:sldLayoutChg chg="del">
          <pc:chgData name="Farida Bharmal" userId="0d7e25ec-415e-4e95-bb4c-6c2e9cfb4fde" providerId="ADAL" clId="{AA4DEC3F-ABF1-4E38-BED2-403D59607269}" dt="2019-05-01T16:37:29.873" v="41" actId="2696"/>
          <pc:sldLayoutMkLst>
            <pc:docMk/>
            <pc:sldMasterMk cId="2561232315" sldId="2147483660"/>
            <pc:sldLayoutMk cId="1631425009" sldId="2147483677"/>
          </pc:sldLayoutMkLst>
        </pc:sldLayoutChg>
        <pc:sldLayoutChg chg="del">
          <pc:chgData name="Farida Bharmal" userId="0d7e25ec-415e-4e95-bb4c-6c2e9cfb4fde" providerId="ADAL" clId="{AA4DEC3F-ABF1-4E38-BED2-403D59607269}" dt="2019-05-01T16:37:29.875" v="42" actId="2696"/>
          <pc:sldLayoutMkLst>
            <pc:docMk/>
            <pc:sldMasterMk cId="2561232315" sldId="2147483660"/>
            <pc:sldLayoutMk cId="2777388608" sldId="2147483678"/>
          </pc:sldLayoutMkLst>
        </pc:sldLayoutChg>
        <pc:sldLayoutChg chg="del">
          <pc:chgData name="Farida Bharmal" userId="0d7e25ec-415e-4e95-bb4c-6c2e9cfb4fde" providerId="ADAL" clId="{AA4DEC3F-ABF1-4E38-BED2-403D59607269}" dt="2019-05-01T16:37:29.878" v="43" actId="2696"/>
          <pc:sldLayoutMkLst>
            <pc:docMk/>
            <pc:sldMasterMk cId="2561232315" sldId="2147483660"/>
            <pc:sldLayoutMk cId="2648124737" sldId="2147483679"/>
          </pc:sldLayoutMkLst>
        </pc:sldLayoutChg>
        <pc:sldLayoutChg chg="del">
          <pc:chgData name="Farida Bharmal" userId="0d7e25ec-415e-4e95-bb4c-6c2e9cfb4fde" providerId="ADAL" clId="{AA4DEC3F-ABF1-4E38-BED2-403D59607269}" dt="2019-05-01T16:37:29.883" v="44" actId="2696"/>
          <pc:sldLayoutMkLst>
            <pc:docMk/>
            <pc:sldMasterMk cId="2561232315" sldId="2147483660"/>
            <pc:sldLayoutMk cId="4145348855" sldId="2147483680"/>
          </pc:sldLayoutMkLst>
        </pc:sldLayoutChg>
        <pc:sldLayoutChg chg="del">
          <pc:chgData name="Farida Bharmal" userId="0d7e25ec-415e-4e95-bb4c-6c2e9cfb4fde" providerId="ADAL" clId="{AA4DEC3F-ABF1-4E38-BED2-403D59607269}" dt="2019-05-01T16:37:29.887" v="45" actId="2696"/>
          <pc:sldLayoutMkLst>
            <pc:docMk/>
            <pc:sldMasterMk cId="2561232315" sldId="2147483660"/>
            <pc:sldLayoutMk cId="2477033792" sldId="2147483681"/>
          </pc:sldLayoutMkLst>
        </pc:sldLayoutChg>
        <pc:sldLayoutChg chg="del">
          <pc:chgData name="Farida Bharmal" userId="0d7e25ec-415e-4e95-bb4c-6c2e9cfb4fde" providerId="ADAL" clId="{AA4DEC3F-ABF1-4E38-BED2-403D59607269}" dt="2019-05-01T16:37:29.890" v="46" actId="2696"/>
          <pc:sldLayoutMkLst>
            <pc:docMk/>
            <pc:sldMasterMk cId="2561232315" sldId="2147483660"/>
            <pc:sldLayoutMk cId="2094755829" sldId="2147483682"/>
          </pc:sldLayoutMkLst>
        </pc:sldLayoutChg>
        <pc:sldLayoutChg chg="del">
          <pc:chgData name="Farida Bharmal" userId="0d7e25ec-415e-4e95-bb4c-6c2e9cfb4fde" providerId="ADAL" clId="{AA4DEC3F-ABF1-4E38-BED2-403D59607269}" dt="2019-05-01T16:37:29.893" v="47" actId="2696"/>
          <pc:sldLayoutMkLst>
            <pc:docMk/>
            <pc:sldMasterMk cId="2561232315" sldId="2147483660"/>
            <pc:sldLayoutMk cId="3497683698" sldId="2147483683"/>
          </pc:sldLayoutMkLst>
        </pc:sldLayoutChg>
        <pc:sldLayoutChg chg="del">
          <pc:chgData name="Farida Bharmal" userId="0d7e25ec-415e-4e95-bb4c-6c2e9cfb4fde" providerId="ADAL" clId="{AA4DEC3F-ABF1-4E38-BED2-403D59607269}" dt="2019-05-01T16:37:29.895" v="48" actId="2696"/>
          <pc:sldLayoutMkLst>
            <pc:docMk/>
            <pc:sldMasterMk cId="2561232315" sldId="2147483660"/>
            <pc:sldLayoutMk cId="3624242174" sldId="2147483685"/>
          </pc:sldLayoutMkLst>
        </pc:sldLayoutChg>
      </pc:sldMasterChg>
      <pc:sldMasterChg chg="del delSldLayout">
        <pc:chgData name="Farida Bharmal" userId="0d7e25ec-415e-4e95-bb4c-6c2e9cfb4fde" providerId="ADAL" clId="{AA4DEC3F-ABF1-4E38-BED2-403D59607269}" dt="2019-05-01T16:37:25.021" v="22" actId="2696"/>
        <pc:sldMasterMkLst>
          <pc:docMk/>
          <pc:sldMasterMk cId="393611994" sldId="2147483841"/>
        </pc:sldMasterMkLst>
        <pc:sldLayoutChg chg="del">
          <pc:chgData name="Farida Bharmal" userId="0d7e25ec-415e-4e95-bb4c-6c2e9cfb4fde" providerId="ADAL" clId="{AA4DEC3F-ABF1-4E38-BED2-403D59607269}" dt="2019-05-01T16:37:24.992" v="16" actId="2696"/>
          <pc:sldLayoutMkLst>
            <pc:docMk/>
            <pc:sldMasterMk cId="393611994" sldId="2147483841"/>
            <pc:sldLayoutMk cId="4156141017" sldId="2147483842"/>
          </pc:sldLayoutMkLst>
        </pc:sldLayoutChg>
        <pc:sldLayoutChg chg="del">
          <pc:chgData name="Farida Bharmal" userId="0d7e25ec-415e-4e95-bb4c-6c2e9cfb4fde" providerId="ADAL" clId="{AA4DEC3F-ABF1-4E38-BED2-403D59607269}" dt="2019-05-01T16:37:24.993" v="17" actId="2696"/>
          <pc:sldLayoutMkLst>
            <pc:docMk/>
            <pc:sldMasterMk cId="393611994" sldId="2147483841"/>
            <pc:sldLayoutMk cId="1013900381" sldId="2147483843"/>
          </pc:sldLayoutMkLst>
        </pc:sldLayoutChg>
        <pc:sldLayoutChg chg="del">
          <pc:chgData name="Farida Bharmal" userId="0d7e25ec-415e-4e95-bb4c-6c2e9cfb4fde" providerId="ADAL" clId="{AA4DEC3F-ABF1-4E38-BED2-403D59607269}" dt="2019-05-01T16:37:24.995" v="18" actId="2696"/>
          <pc:sldLayoutMkLst>
            <pc:docMk/>
            <pc:sldMasterMk cId="393611994" sldId="2147483841"/>
            <pc:sldLayoutMk cId="2650346503" sldId="2147483844"/>
          </pc:sldLayoutMkLst>
        </pc:sldLayoutChg>
        <pc:sldLayoutChg chg="del">
          <pc:chgData name="Farida Bharmal" userId="0d7e25ec-415e-4e95-bb4c-6c2e9cfb4fde" providerId="ADAL" clId="{AA4DEC3F-ABF1-4E38-BED2-403D59607269}" dt="2019-05-01T16:37:24.997" v="19" actId="2696"/>
          <pc:sldLayoutMkLst>
            <pc:docMk/>
            <pc:sldMasterMk cId="393611994" sldId="2147483841"/>
            <pc:sldLayoutMk cId="1889765373" sldId="2147483845"/>
          </pc:sldLayoutMkLst>
        </pc:sldLayoutChg>
        <pc:sldLayoutChg chg="del">
          <pc:chgData name="Farida Bharmal" userId="0d7e25ec-415e-4e95-bb4c-6c2e9cfb4fde" providerId="ADAL" clId="{AA4DEC3F-ABF1-4E38-BED2-403D59607269}" dt="2019-05-01T16:37:24.999" v="20" actId="2696"/>
          <pc:sldLayoutMkLst>
            <pc:docMk/>
            <pc:sldMasterMk cId="393611994" sldId="2147483841"/>
            <pc:sldLayoutMk cId="1709512545" sldId="2147483846"/>
          </pc:sldLayoutMkLst>
        </pc:sldLayoutChg>
        <pc:sldLayoutChg chg="del">
          <pc:chgData name="Farida Bharmal" userId="0d7e25ec-415e-4e95-bb4c-6c2e9cfb4fde" providerId="ADAL" clId="{AA4DEC3F-ABF1-4E38-BED2-403D59607269}" dt="2019-05-01T16:37:25.019" v="21" actId="2696"/>
          <pc:sldLayoutMkLst>
            <pc:docMk/>
            <pc:sldMasterMk cId="393611994" sldId="2147483841"/>
            <pc:sldLayoutMk cId="1745944193" sldId="2147483847"/>
          </pc:sldLayoutMkLst>
        </pc:sldLayoutChg>
      </pc:sldMasterChg>
      <pc:sldMasterChg chg="delSldLayout">
        <pc:chgData name="Farida Bharmal" userId="0d7e25ec-415e-4e95-bb4c-6c2e9cfb4fde" providerId="ADAL" clId="{AA4DEC3F-ABF1-4E38-BED2-403D59607269}" dt="2019-05-01T16:37:24.737" v="10" actId="2696"/>
        <pc:sldMasterMkLst>
          <pc:docMk/>
          <pc:sldMasterMk cId="4229364987" sldId="2147483848"/>
        </pc:sldMasterMkLst>
        <pc:sldLayoutChg chg="del">
          <pc:chgData name="Farida Bharmal" userId="0d7e25ec-415e-4e95-bb4c-6c2e9cfb4fde" providerId="ADAL" clId="{AA4DEC3F-ABF1-4E38-BED2-403D59607269}" dt="2019-05-01T16:37:24.737" v="10" actId="2696"/>
          <pc:sldLayoutMkLst>
            <pc:docMk/>
            <pc:sldMasterMk cId="4229364987" sldId="2147483848"/>
            <pc:sldLayoutMk cId="1819515290" sldId="2147483873"/>
          </pc:sldLayoutMkLst>
        </pc:sldLayoutChg>
      </pc:sldMasterChg>
      <pc:sldMasterChg chg="delSldLayout">
        <pc:chgData name="Farida Bharmal" userId="0d7e25ec-415e-4e95-bb4c-6c2e9cfb4fde" providerId="ADAL" clId="{AA4DEC3F-ABF1-4E38-BED2-403D59607269}" dt="2019-05-01T16:37:29.940" v="51" actId="2696"/>
        <pc:sldMasterMkLst>
          <pc:docMk/>
          <pc:sldMasterMk cId="2135348036" sldId="2147483877"/>
        </pc:sldMasterMkLst>
        <pc:sldLayoutChg chg="del">
          <pc:chgData name="Farida Bharmal" userId="0d7e25ec-415e-4e95-bb4c-6c2e9cfb4fde" providerId="ADAL" clId="{AA4DEC3F-ABF1-4E38-BED2-403D59607269}" dt="2019-05-01T16:37:29.940" v="51" actId="2696"/>
          <pc:sldLayoutMkLst>
            <pc:docMk/>
            <pc:sldMasterMk cId="2135348036" sldId="2147483877"/>
            <pc:sldLayoutMk cId="1920427759" sldId="214748390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193D5-FED1-4E11-9642-1AFF75DBC169}" type="doc">
      <dgm:prSet loTypeId="urn:microsoft.com/office/officeart/2005/8/layout/equation1" loCatId="process" qsTypeId="urn:microsoft.com/office/officeart/2005/8/quickstyle/simple5" qsCatId="simple" csTypeId="urn:microsoft.com/office/officeart/2005/8/colors/accent0_3" csCatId="mainScheme" phldr="1"/>
      <dgm:spPr/>
    </dgm:pt>
    <dgm:pt modelId="{87F7054B-EC36-460A-A8C4-A910D417B6AD}">
      <dgm:prSet phldrT="[Text]"/>
      <dgm:spPr/>
      <dgm:t>
        <a:bodyPr/>
        <a:lstStyle/>
        <a:p>
          <a:pPr algn="ctr"/>
          <a:r>
            <a:rPr lang="en-US"/>
            <a:t>Pressure to digitally transform &amp; innovate</a:t>
          </a:r>
        </a:p>
      </dgm:t>
    </dgm:pt>
    <dgm:pt modelId="{F5EA056E-A247-4573-8665-585A48968C8E}" type="parTrans" cxnId="{17C59339-86B3-4B86-8CFB-48DC4BC7913D}">
      <dgm:prSet/>
      <dgm:spPr/>
      <dgm:t>
        <a:bodyPr/>
        <a:lstStyle/>
        <a:p>
          <a:pPr algn="ctr"/>
          <a:endParaRPr lang="en-US"/>
        </a:p>
      </dgm:t>
    </dgm:pt>
    <dgm:pt modelId="{5BE654F2-D4E5-44F7-A9F6-4BAEA8CEA4A2}" type="sibTrans" cxnId="{17C59339-86B3-4B86-8CFB-48DC4BC7913D}">
      <dgm:prSet/>
      <dgm:spPr/>
      <dgm:t>
        <a:bodyPr/>
        <a:lstStyle/>
        <a:p>
          <a:pPr algn="ctr"/>
          <a:endParaRPr lang="en-US"/>
        </a:p>
      </dgm:t>
    </dgm:pt>
    <dgm:pt modelId="{D2003F29-6A8A-497B-B0DF-62461C21D9E4}">
      <dgm:prSet phldrT="[Text]"/>
      <dgm:spPr/>
      <dgm:t>
        <a:bodyPr/>
        <a:lstStyle/>
        <a:p>
          <a:pPr algn="ctr"/>
          <a:r>
            <a:rPr lang="en-US"/>
            <a:t>Need for agility to reduce speed to market</a:t>
          </a:r>
        </a:p>
      </dgm:t>
    </dgm:pt>
    <dgm:pt modelId="{4978DCA8-C437-4DF4-91C1-A88B035439BC}" type="parTrans" cxnId="{AC6CADB0-7559-4481-8BEA-3E94580EF872}">
      <dgm:prSet/>
      <dgm:spPr/>
      <dgm:t>
        <a:bodyPr/>
        <a:lstStyle/>
        <a:p>
          <a:pPr algn="ctr"/>
          <a:endParaRPr lang="en-US"/>
        </a:p>
      </dgm:t>
    </dgm:pt>
    <dgm:pt modelId="{60138264-4423-49CB-89F0-75296998B991}" type="sibTrans" cxnId="{AC6CADB0-7559-4481-8BEA-3E94580EF872}">
      <dgm:prSet/>
      <dgm:spPr/>
      <dgm:t>
        <a:bodyPr/>
        <a:lstStyle/>
        <a:p>
          <a:pPr algn="ctr"/>
          <a:endParaRPr lang="en-US"/>
        </a:p>
      </dgm:t>
    </dgm:pt>
    <dgm:pt modelId="{94A8F90B-E0AD-4125-A319-9287629A1BDB}">
      <dgm:prSet phldrT="[Text]"/>
      <dgm:spPr/>
      <dgm:t>
        <a:bodyPr/>
        <a:lstStyle/>
        <a:p>
          <a:pPr algn="ctr"/>
          <a:r>
            <a:rPr lang="en-US"/>
            <a:t>Shift to DevOps</a:t>
          </a:r>
        </a:p>
      </dgm:t>
    </dgm:pt>
    <dgm:pt modelId="{8476C1CB-2F66-4CBA-A7E0-F9640CD8B07A}" type="parTrans" cxnId="{2A214FD4-C5BB-4D96-9A8F-1FC58F7D3F9F}">
      <dgm:prSet/>
      <dgm:spPr/>
      <dgm:t>
        <a:bodyPr/>
        <a:lstStyle/>
        <a:p>
          <a:pPr algn="ctr"/>
          <a:endParaRPr lang="en-US"/>
        </a:p>
      </dgm:t>
    </dgm:pt>
    <dgm:pt modelId="{220D3863-CD1C-47A2-888C-124EB12A8677}" type="sibTrans" cxnId="{2A214FD4-C5BB-4D96-9A8F-1FC58F7D3F9F}">
      <dgm:prSet/>
      <dgm:spPr/>
      <dgm:t>
        <a:bodyPr/>
        <a:lstStyle/>
        <a:p>
          <a:pPr algn="ctr"/>
          <a:endParaRPr lang="en-US"/>
        </a:p>
      </dgm:t>
    </dgm:pt>
    <dgm:pt modelId="{79250E68-B193-4BE2-A8D4-75C6E61975EF}">
      <dgm:prSet phldrT="[Text]" custT="1"/>
      <dgm:spPr>
        <a:solidFill>
          <a:schemeClr val="tx2">
            <a:lumMod val="75000"/>
            <a:lumOff val="25000"/>
          </a:schemeClr>
        </a:solidFill>
        <a:ln>
          <a:solidFill>
            <a:schemeClr val="accent1">
              <a:lumMod val="75000"/>
              <a:lumOff val="25000"/>
            </a:schemeClr>
          </a:solidFill>
        </a:ln>
      </dgm:spPr>
      <dgm:t>
        <a:bodyPr/>
        <a:lstStyle/>
        <a:p>
          <a:pPr algn="ctr"/>
          <a:r>
            <a:rPr lang="en-US" sz="2000" dirty="0"/>
            <a:t>Cloud Sprawl -&gt; </a:t>
          </a:r>
          <a:r>
            <a:rPr lang="en-US" sz="1500" dirty="0"/>
            <a:t>Increased complexity in managing standard, accountability, compliance, consistent architecture &amp; cost -&gt; </a:t>
          </a:r>
        </a:p>
        <a:p>
          <a:pPr algn="ctr"/>
          <a:r>
            <a:rPr lang="en-US" sz="1600" b="1" dirty="0"/>
            <a:t>at Scale</a:t>
          </a:r>
          <a:endParaRPr lang="en-US" sz="1500" b="1" dirty="0"/>
        </a:p>
      </dgm:t>
    </dgm:pt>
    <dgm:pt modelId="{43A9BAF5-DE13-4E8A-85DC-A430FE59AB08}" type="parTrans" cxnId="{2B872769-030E-44EB-8E9B-7AC52A71F78D}">
      <dgm:prSet/>
      <dgm:spPr/>
      <dgm:t>
        <a:bodyPr/>
        <a:lstStyle/>
        <a:p>
          <a:pPr algn="ctr"/>
          <a:endParaRPr lang="en-US"/>
        </a:p>
      </dgm:t>
    </dgm:pt>
    <dgm:pt modelId="{CBEE4B11-FDD3-472D-8616-6570508AF3E6}" type="sibTrans" cxnId="{2B872769-030E-44EB-8E9B-7AC52A71F78D}">
      <dgm:prSet/>
      <dgm:spPr/>
      <dgm:t>
        <a:bodyPr/>
        <a:lstStyle/>
        <a:p>
          <a:pPr algn="ctr"/>
          <a:endParaRPr lang="en-US"/>
        </a:p>
      </dgm:t>
    </dgm:pt>
    <dgm:pt modelId="{3FE01BDC-7335-411D-815C-2290B5AEA4A3}" type="pres">
      <dgm:prSet presAssocID="{FC4193D5-FED1-4E11-9642-1AFF75DBC169}" presName="linearFlow" presStyleCnt="0">
        <dgm:presLayoutVars>
          <dgm:dir/>
          <dgm:resizeHandles val="exact"/>
        </dgm:presLayoutVars>
      </dgm:prSet>
      <dgm:spPr/>
    </dgm:pt>
    <dgm:pt modelId="{F49D93E3-995B-41EC-BD61-600AF3C2D0AD}" type="pres">
      <dgm:prSet presAssocID="{87F7054B-EC36-460A-A8C4-A910D417B6AD}" presName="node" presStyleLbl="node1" presStyleIdx="0" presStyleCnt="4">
        <dgm:presLayoutVars>
          <dgm:bulletEnabled val="1"/>
        </dgm:presLayoutVars>
      </dgm:prSet>
      <dgm:spPr/>
    </dgm:pt>
    <dgm:pt modelId="{71ECD092-97D7-422B-B25E-504C7147A1CE}" type="pres">
      <dgm:prSet presAssocID="{5BE654F2-D4E5-44F7-A9F6-4BAEA8CEA4A2}" presName="spacerL" presStyleCnt="0"/>
      <dgm:spPr/>
    </dgm:pt>
    <dgm:pt modelId="{8EF0D0DA-0449-477C-BBAA-1E1EAE0C34CC}" type="pres">
      <dgm:prSet presAssocID="{5BE654F2-D4E5-44F7-A9F6-4BAEA8CEA4A2}" presName="sibTrans" presStyleLbl="sibTrans2D1" presStyleIdx="0" presStyleCnt="3"/>
      <dgm:spPr/>
    </dgm:pt>
    <dgm:pt modelId="{71DB7715-E6A5-4D7E-84B5-4395053C59D4}" type="pres">
      <dgm:prSet presAssocID="{5BE654F2-D4E5-44F7-A9F6-4BAEA8CEA4A2}" presName="spacerR" presStyleCnt="0"/>
      <dgm:spPr/>
    </dgm:pt>
    <dgm:pt modelId="{3C75113F-67E2-4ECE-9732-39C4DCCBD3C1}" type="pres">
      <dgm:prSet presAssocID="{D2003F29-6A8A-497B-B0DF-62461C21D9E4}" presName="node" presStyleLbl="node1" presStyleIdx="1" presStyleCnt="4">
        <dgm:presLayoutVars>
          <dgm:bulletEnabled val="1"/>
        </dgm:presLayoutVars>
      </dgm:prSet>
      <dgm:spPr/>
    </dgm:pt>
    <dgm:pt modelId="{7B667765-5599-46B0-A7F2-2E909A92E2DC}" type="pres">
      <dgm:prSet presAssocID="{60138264-4423-49CB-89F0-75296998B991}" presName="spacerL" presStyleCnt="0"/>
      <dgm:spPr/>
    </dgm:pt>
    <dgm:pt modelId="{9D32BD8A-2126-4C8B-8810-600F6BC6BEEF}" type="pres">
      <dgm:prSet presAssocID="{60138264-4423-49CB-89F0-75296998B991}" presName="sibTrans" presStyleLbl="sibTrans2D1" presStyleIdx="1" presStyleCnt="3"/>
      <dgm:spPr/>
    </dgm:pt>
    <dgm:pt modelId="{F9D8AA00-2F1B-49FD-ADA8-A97642EE78C4}" type="pres">
      <dgm:prSet presAssocID="{60138264-4423-49CB-89F0-75296998B991}" presName="spacerR" presStyleCnt="0"/>
      <dgm:spPr/>
    </dgm:pt>
    <dgm:pt modelId="{5FC70803-068F-4C2E-B96D-BE8AD3A337CD}" type="pres">
      <dgm:prSet presAssocID="{94A8F90B-E0AD-4125-A319-9287629A1BDB}" presName="node" presStyleLbl="node1" presStyleIdx="2" presStyleCnt="4">
        <dgm:presLayoutVars>
          <dgm:bulletEnabled val="1"/>
        </dgm:presLayoutVars>
      </dgm:prSet>
      <dgm:spPr/>
    </dgm:pt>
    <dgm:pt modelId="{DF57D253-05CB-4C5E-842C-289FD5A13BB1}" type="pres">
      <dgm:prSet presAssocID="{220D3863-CD1C-47A2-888C-124EB12A8677}" presName="spacerL" presStyleCnt="0"/>
      <dgm:spPr/>
    </dgm:pt>
    <dgm:pt modelId="{15061D0D-BA53-458B-94DB-D12A88D062EE}" type="pres">
      <dgm:prSet presAssocID="{220D3863-CD1C-47A2-888C-124EB12A8677}" presName="sibTrans" presStyleLbl="sibTrans2D1" presStyleIdx="2" presStyleCnt="3"/>
      <dgm:spPr/>
    </dgm:pt>
    <dgm:pt modelId="{E3E5EA78-1936-4A6A-92B9-F92B766A4790}" type="pres">
      <dgm:prSet presAssocID="{220D3863-CD1C-47A2-888C-124EB12A8677}" presName="spacerR" presStyleCnt="0"/>
      <dgm:spPr/>
    </dgm:pt>
    <dgm:pt modelId="{6235FB5D-B18E-4877-9094-26A36FCEB82F}" type="pres">
      <dgm:prSet presAssocID="{79250E68-B193-4BE2-A8D4-75C6E61975EF}" presName="node" presStyleLbl="node1" presStyleIdx="3" presStyleCnt="4" custScaleX="176688" custScaleY="176688">
        <dgm:presLayoutVars>
          <dgm:bulletEnabled val="1"/>
        </dgm:presLayoutVars>
      </dgm:prSet>
      <dgm:spPr/>
    </dgm:pt>
  </dgm:ptLst>
  <dgm:cxnLst>
    <dgm:cxn modelId="{17C59339-86B3-4B86-8CFB-48DC4BC7913D}" srcId="{FC4193D5-FED1-4E11-9642-1AFF75DBC169}" destId="{87F7054B-EC36-460A-A8C4-A910D417B6AD}" srcOrd="0" destOrd="0" parTransId="{F5EA056E-A247-4573-8665-585A48968C8E}" sibTransId="{5BE654F2-D4E5-44F7-A9F6-4BAEA8CEA4A2}"/>
    <dgm:cxn modelId="{A01F1F3D-5AE6-4A6C-8CFE-AEA48381DB92}" type="presOf" srcId="{87F7054B-EC36-460A-A8C4-A910D417B6AD}" destId="{F49D93E3-995B-41EC-BD61-600AF3C2D0AD}" srcOrd="0" destOrd="0" presId="urn:microsoft.com/office/officeart/2005/8/layout/equation1"/>
    <dgm:cxn modelId="{2B872769-030E-44EB-8E9B-7AC52A71F78D}" srcId="{FC4193D5-FED1-4E11-9642-1AFF75DBC169}" destId="{79250E68-B193-4BE2-A8D4-75C6E61975EF}" srcOrd="3" destOrd="0" parTransId="{43A9BAF5-DE13-4E8A-85DC-A430FE59AB08}" sibTransId="{CBEE4B11-FDD3-472D-8616-6570508AF3E6}"/>
    <dgm:cxn modelId="{14E25D8C-2278-48EC-98F5-1FCD84C4B372}" type="presOf" srcId="{FC4193D5-FED1-4E11-9642-1AFF75DBC169}" destId="{3FE01BDC-7335-411D-815C-2290B5AEA4A3}" srcOrd="0" destOrd="0" presId="urn:microsoft.com/office/officeart/2005/8/layout/equation1"/>
    <dgm:cxn modelId="{6905D69B-4BF9-4742-BB6C-BB4F11564C95}" type="presOf" srcId="{5BE654F2-D4E5-44F7-A9F6-4BAEA8CEA4A2}" destId="{8EF0D0DA-0449-477C-BBAA-1E1EAE0C34CC}" srcOrd="0" destOrd="0" presId="urn:microsoft.com/office/officeart/2005/8/layout/equation1"/>
    <dgm:cxn modelId="{91A8B3AE-E015-43A3-B6F8-C9E1194579F3}" type="presOf" srcId="{60138264-4423-49CB-89F0-75296998B991}" destId="{9D32BD8A-2126-4C8B-8810-600F6BC6BEEF}" srcOrd="0" destOrd="0" presId="urn:microsoft.com/office/officeart/2005/8/layout/equation1"/>
    <dgm:cxn modelId="{AC6CADB0-7559-4481-8BEA-3E94580EF872}" srcId="{FC4193D5-FED1-4E11-9642-1AFF75DBC169}" destId="{D2003F29-6A8A-497B-B0DF-62461C21D9E4}" srcOrd="1" destOrd="0" parTransId="{4978DCA8-C437-4DF4-91C1-A88B035439BC}" sibTransId="{60138264-4423-49CB-89F0-75296998B991}"/>
    <dgm:cxn modelId="{4F23C1C2-F285-43DC-A32E-023617C62160}" type="presOf" srcId="{79250E68-B193-4BE2-A8D4-75C6E61975EF}" destId="{6235FB5D-B18E-4877-9094-26A36FCEB82F}" srcOrd="0" destOrd="0" presId="urn:microsoft.com/office/officeart/2005/8/layout/equation1"/>
    <dgm:cxn modelId="{2A214FD4-C5BB-4D96-9A8F-1FC58F7D3F9F}" srcId="{FC4193D5-FED1-4E11-9642-1AFF75DBC169}" destId="{94A8F90B-E0AD-4125-A319-9287629A1BDB}" srcOrd="2" destOrd="0" parTransId="{8476C1CB-2F66-4CBA-A7E0-F9640CD8B07A}" sibTransId="{220D3863-CD1C-47A2-888C-124EB12A8677}"/>
    <dgm:cxn modelId="{0F244FDC-E3FD-4CFD-951C-A74A33BFD21B}" type="presOf" srcId="{94A8F90B-E0AD-4125-A319-9287629A1BDB}" destId="{5FC70803-068F-4C2E-B96D-BE8AD3A337CD}" srcOrd="0" destOrd="0" presId="urn:microsoft.com/office/officeart/2005/8/layout/equation1"/>
    <dgm:cxn modelId="{667FF9E0-9E88-426A-920A-8F945453CC82}" type="presOf" srcId="{220D3863-CD1C-47A2-888C-124EB12A8677}" destId="{15061D0D-BA53-458B-94DB-D12A88D062EE}" srcOrd="0" destOrd="0" presId="urn:microsoft.com/office/officeart/2005/8/layout/equation1"/>
    <dgm:cxn modelId="{0CE00EE9-71F4-4657-833F-90EA20EF2B08}" type="presOf" srcId="{D2003F29-6A8A-497B-B0DF-62461C21D9E4}" destId="{3C75113F-67E2-4ECE-9732-39C4DCCBD3C1}" srcOrd="0" destOrd="0" presId="urn:microsoft.com/office/officeart/2005/8/layout/equation1"/>
    <dgm:cxn modelId="{ADC0C3FF-F8AD-4267-BC83-C02132759C03}" type="presParOf" srcId="{3FE01BDC-7335-411D-815C-2290B5AEA4A3}" destId="{F49D93E3-995B-41EC-BD61-600AF3C2D0AD}" srcOrd="0" destOrd="0" presId="urn:microsoft.com/office/officeart/2005/8/layout/equation1"/>
    <dgm:cxn modelId="{009E3DDF-258F-45B9-A20A-EB278E5DA546}" type="presParOf" srcId="{3FE01BDC-7335-411D-815C-2290B5AEA4A3}" destId="{71ECD092-97D7-422B-B25E-504C7147A1CE}" srcOrd="1" destOrd="0" presId="urn:microsoft.com/office/officeart/2005/8/layout/equation1"/>
    <dgm:cxn modelId="{274E6DA2-3DA7-47F0-AC4F-9359A1EFD826}" type="presParOf" srcId="{3FE01BDC-7335-411D-815C-2290B5AEA4A3}" destId="{8EF0D0DA-0449-477C-BBAA-1E1EAE0C34CC}" srcOrd="2" destOrd="0" presId="urn:microsoft.com/office/officeart/2005/8/layout/equation1"/>
    <dgm:cxn modelId="{F0924EBE-0BD7-4D6D-9BC5-AFE813302736}" type="presParOf" srcId="{3FE01BDC-7335-411D-815C-2290B5AEA4A3}" destId="{71DB7715-E6A5-4D7E-84B5-4395053C59D4}" srcOrd="3" destOrd="0" presId="urn:microsoft.com/office/officeart/2005/8/layout/equation1"/>
    <dgm:cxn modelId="{4D835273-778A-4347-B825-F5C3FC3B9321}" type="presParOf" srcId="{3FE01BDC-7335-411D-815C-2290B5AEA4A3}" destId="{3C75113F-67E2-4ECE-9732-39C4DCCBD3C1}" srcOrd="4" destOrd="0" presId="urn:microsoft.com/office/officeart/2005/8/layout/equation1"/>
    <dgm:cxn modelId="{EF881A20-503E-49BE-ACBA-FC8279213B6B}" type="presParOf" srcId="{3FE01BDC-7335-411D-815C-2290B5AEA4A3}" destId="{7B667765-5599-46B0-A7F2-2E909A92E2DC}" srcOrd="5" destOrd="0" presId="urn:microsoft.com/office/officeart/2005/8/layout/equation1"/>
    <dgm:cxn modelId="{938B3FD8-47EF-4C04-802C-CE6D9021EEDF}" type="presParOf" srcId="{3FE01BDC-7335-411D-815C-2290B5AEA4A3}" destId="{9D32BD8A-2126-4C8B-8810-600F6BC6BEEF}" srcOrd="6" destOrd="0" presId="urn:microsoft.com/office/officeart/2005/8/layout/equation1"/>
    <dgm:cxn modelId="{5E1C425B-DD4A-4B2C-8E76-C5E49B7A3845}" type="presParOf" srcId="{3FE01BDC-7335-411D-815C-2290B5AEA4A3}" destId="{F9D8AA00-2F1B-49FD-ADA8-A97642EE78C4}" srcOrd="7" destOrd="0" presId="urn:microsoft.com/office/officeart/2005/8/layout/equation1"/>
    <dgm:cxn modelId="{A05FC7FF-FDC9-43B0-A505-B6A35CBC412E}" type="presParOf" srcId="{3FE01BDC-7335-411D-815C-2290B5AEA4A3}" destId="{5FC70803-068F-4C2E-B96D-BE8AD3A337CD}" srcOrd="8" destOrd="0" presId="urn:microsoft.com/office/officeart/2005/8/layout/equation1"/>
    <dgm:cxn modelId="{5CAAD223-B367-4670-A9D9-C0A1A0908339}" type="presParOf" srcId="{3FE01BDC-7335-411D-815C-2290B5AEA4A3}" destId="{DF57D253-05CB-4C5E-842C-289FD5A13BB1}" srcOrd="9" destOrd="0" presId="urn:microsoft.com/office/officeart/2005/8/layout/equation1"/>
    <dgm:cxn modelId="{40564404-97F6-44B2-B6F3-9E98C8AAD84C}" type="presParOf" srcId="{3FE01BDC-7335-411D-815C-2290B5AEA4A3}" destId="{15061D0D-BA53-458B-94DB-D12A88D062EE}" srcOrd="10" destOrd="0" presId="urn:microsoft.com/office/officeart/2005/8/layout/equation1"/>
    <dgm:cxn modelId="{C2A8C870-25FE-4356-9CF0-05469A265396}" type="presParOf" srcId="{3FE01BDC-7335-411D-815C-2290B5AEA4A3}" destId="{E3E5EA78-1936-4A6A-92B9-F92B766A4790}" srcOrd="11" destOrd="0" presId="urn:microsoft.com/office/officeart/2005/8/layout/equation1"/>
    <dgm:cxn modelId="{4B237D65-4606-4E31-84CB-0918833176EF}" type="presParOf" srcId="{3FE01BDC-7335-411D-815C-2290B5AEA4A3}" destId="{6235FB5D-B18E-4877-9094-26A36FCEB82F}"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D93E3-995B-41EC-BD61-600AF3C2D0AD}">
      <dsp:nvSpPr>
        <dsp:cNvPr id="0" name=""/>
        <dsp:cNvSpPr/>
      </dsp:nvSpPr>
      <dsp:spPr>
        <a:xfrm>
          <a:off x="6441"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Pressure to digitally transform &amp; innovate</a:t>
          </a:r>
        </a:p>
      </dsp:txBody>
      <dsp:txXfrm>
        <a:off x="253727" y="2111947"/>
        <a:ext cx="1194003" cy="1194003"/>
      </dsp:txXfrm>
    </dsp:sp>
    <dsp:sp modelId="{8EF0D0DA-0449-477C-BBAA-1E1EAE0C34CC}">
      <dsp:nvSpPr>
        <dsp:cNvPr id="0" name=""/>
        <dsp:cNvSpPr/>
      </dsp:nvSpPr>
      <dsp:spPr>
        <a:xfrm>
          <a:off x="1832128"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61944" y="2593774"/>
        <a:ext cx="719741" cy="230349"/>
      </dsp:txXfrm>
    </dsp:sp>
    <dsp:sp modelId="{3C75113F-67E2-4ECE-9732-39C4DCCBD3C1}">
      <dsp:nvSpPr>
        <dsp:cNvPr id="0" name=""/>
        <dsp:cNvSpPr/>
      </dsp:nvSpPr>
      <dsp:spPr>
        <a:xfrm>
          <a:off x="2948614"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Need for agility to reduce speed to market</a:t>
          </a:r>
        </a:p>
      </dsp:txBody>
      <dsp:txXfrm>
        <a:off x="3195900" y="2111947"/>
        <a:ext cx="1194003" cy="1194003"/>
      </dsp:txXfrm>
    </dsp:sp>
    <dsp:sp modelId="{9D32BD8A-2126-4C8B-8810-600F6BC6BEEF}">
      <dsp:nvSpPr>
        <dsp:cNvPr id="0" name=""/>
        <dsp:cNvSpPr/>
      </dsp:nvSpPr>
      <dsp:spPr>
        <a:xfrm>
          <a:off x="4774302"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04118" y="2593774"/>
        <a:ext cx="719741" cy="230349"/>
      </dsp:txXfrm>
    </dsp:sp>
    <dsp:sp modelId="{5FC70803-068F-4C2E-B96D-BE8AD3A337CD}">
      <dsp:nvSpPr>
        <dsp:cNvPr id="0" name=""/>
        <dsp:cNvSpPr/>
      </dsp:nvSpPr>
      <dsp:spPr>
        <a:xfrm>
          <a:off x="5890788"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Shift to DevOps</a:t>
          </a:r>
        </a:p>
      </dsp:txBody>
      <dsp:txXfrm>
        <a:off x="6138074" y="2111947"/>
        <a:ext cx="1194003" cy="1194003"/>
      </dsp:txXfrm>
    </dsp:sp>
    <dsp:sp modelId="{15061D0D-BA53-458B-94DB-D12A88D062EE}">
      <dsp:nvSpPr>
        <dsp:cNvPr id="0" name=""/>
        <dsp:cNvSpPr/>
      </dsp:nvSpPr>
      <dsp:spPr>
        <a:xfrm>
          <a:off x="7716475" y="2219262"/>
          <a:ext cx="979373" cy="979373"/>
        </a:xfrm>
        <a:prstGeom prst="mathEqual">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6291" y="2421013"/>
        <a:ext cx="719741" cy="575871"/>
      </dsp:txXfrm>
    </dsp:sp>
    <dsp:sp modelId="{6235FB5D-B18E-4877-9094-26A36FCEB82F}">
      <dsp:nvSpPr>
        <dsp:cNvPr id="0" name=""/>
        <dsp:cNvSpPr/>
      </dsp:nvSpPr>
      <dsp:spPr>
        <a:xfrm>
          <a:off x="8832961" y="1217194"/>
          <a:ext cx="2983509" cy="2983509"/>
        </a:xfrm>
        <a:prstGeom prst="ellipse">
          <a:avLst/>
        </a:prstGeom>
        <a:solidFill>
          <a:schemeClr val="tx2">
            <a:lumMod val="75000"/>
            <a:lumOff val="25000"/>
          </a:schemeClr>
        </a:solidFill>
        <a:ln>
          <a:solidFill>
            <a:schemeClr val="accent1">
              <a:lumMod val="75000"/>
              <a:lumOff val="25000"/>
            </a:schemeClr>
          </a:solid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Cloud Sprawl -&gt; </a:t>
          </a:r>
          <a:r>
            <a:rPr lang="en-US" sz="1500" kern="1200" dirty="0"/>
            <a:t>Increased complexity in managing standard, accountability, compliance, consistent architecture &amp; cost -&gt; </a:t>
          </a:r>
        </a:p>
        <a:p>
          <a:pPr marL="0" lvl="0" indent="0" algn="ctr" defTabSz="889000">
            <a:lnSpc>
              <a:spcPct val="90000"/>
            </a:lnSpc>
            <a:spcBef>
              <a:spcPct val="0"/>
            </a:spcBef>
            <a:spcAft>
              <a:spcPct val="35000"/>
            </a:spcAft>
            <a:buNone/>
          </a:pPr>
          <a:r>
            <a:rPr lang="en-US" sz="1600" b="1" kern="1200" dirty="0"/>
            <a:t>at Scale</a:t>
          </a:r>
          <a:endParaRPr lang="en-US" sz="1500" b="1" kern="1200" dirty="0"/>
        </a:p>
      </dsp:txBody>
      <dsp:txXfrm>
        <a:off x="9269886" y="1654119"/>
        <a:ext cx="2109659" cy="2109659"/>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193F1-0E2C-42F0-A42B-916552D3E83E}" type="datetimeFigureOut">
              <a:rPr lang="de-CH" smtClean="0"/>
              <a:t>14.04.2020</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9A439-E2E0-405F-B0F7-15E64DF1A0EA}" type="slidenum">
              <a:rPr lang="de-CH" smtClean="0"/>
              <a:t>‹#›</a:t>
            </a:fld>
            <a:endParaRPr lang="de-CH"/>
          </a:p>
        </p:txBody>
      </p:sp>
    </p:spTree>
    <p:extLst>
      <p:ext uri="{BB962C8B-B14F-4D97-AF65-F5344CB8AC3E}">
        <p14:creationId xmlns:p14="http://schemas.microsoft.com/office/powerpoint/2010/main" val="3676883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role-based-access-control/role-assignments-porta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a:t>
            </a:fld>
            <a:endParaRPr lang="de-CH"/>
          </a:p>
        </p:txBody>
      </p:sp>
    </p:spTree>
    <p:extLst>
      <p:ext uri="{BB962C8B-B14F-4D97-AF65-F5344CB8AC3E}">
        <p14:creationId xmlns:p14="http://schemas.microsoft.com/office/powerpoint/2010/main" val="1587182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please visit </a:t>
            </a:r>
            <a:r>
              <a:rPr lang="en-US" sz="1200" dirty="0"/>
              <a:t>aka.ms/</a:t>
            </a:r>
            <a:r>
              <a:rPr lang="en-US" sz="1200" dirty="0" err="1"/>
              <a:t>GovernanceDocs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4/14/2020 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148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13</a:t>
            </a:fld>
            <a:endParaRPr lang="de-CH"/>
          </a:p>
        </p:txBody>
      </p:sp>
    </p:spTree>
    <p:extLst>
      <p:ext uri="{BB962C8B-B14F-4D97-AF65-F5344CB8AC3E}">
        <p14:creationId xmlns:p14="http://schemas.microsoft.com/office/powerpoint/2010/main" val="2771887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4/14/2020 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86A7A78-8017-401A-AD23-2E9A87BED64C}"/>
              </a:ext>
            </a:extLst>
          </p:cNvPr>
          <p:cNvSpPr>
            <a:spLocks noGrp="1"/>
          </p:cNvSpPr>
          <p:nvPr>
            <p:ph type="body" idx="1"/>
          </p:nvPr>
        </p:nvSpPr>
        <p:spPr/>
        <p:txBody>
          <a:bodyPr/>
          <a:lstStyle/>
          <a:p>
            <a:r>
              <a:rPr lang="en-US" dirty="0"/>
              <a:t>Let’s discuss further Azure Management Groups.</a:t>
            </a:r>
          </a:p>
          <a:p>
            <a:endParaRPr lang="en-US" dirty="0"/>
          </a:p>
          <a:p>
            <a:r>
              <a:rPr lang="en-US" dirty="0"/>
              <a:t>In terms of the best practices of setting up governance in your environment structuring your hierarchy and organizing your resources is the first critical step.</a:t>
            </a:r>
          </a:p>
          <a:p>
            <a:r>
              <a:rPr lang="en-US" dirty="0"/>
              <a:t>Everything you do, from setting RBAC rules to resources, to Azure Policy to Blueprint, all of these things hang on to the hierarchy and the first benefit of </a:t>
            </a:r>
            <a:r>
              <a:rPr lang="en-US" dirty="0" err="1"/>
              <a:t>Mgmt</a:t>
            </a:r>
            <a:r>
              <a:rPr lang="en-US" dirty="0"/>
              <a:t> Grp is inheritance. So whatever you apply at the top will be inherited down to the lowest level of your structure.</a:t>
            </a:r>
          </a:p>
          <a:p>
            <a:endParaRPr lang="en-US" dirty="0"/>
          </a:p>
          <a:p>
            <a:r>
              <a:rPr lang="en-US" dirty="0"/>
              <a:t>Let’s say a SOC team applies a set of security controls at the top to protect the entire environment. The problem today is that subscription owners can remove any control at the subscription level and many times you make the application teams owners of the subscription just because they need that flexibility. With </a:t>
            </a:r>
            <a:r>
              <a:rPr lang="en-US" dirty="0" err="1"/>
              <a:t>Mgmt</a:t>
            </a:r>
            <a:r>
              <a:rPr lang="en-US" dirty="0"/>
              <a:t> Group that option is now removed. </a:t>
            </a:r>
          </a:p>
          <a:p>
            <a:endParaRPr lang="en-US" dirty="0"/>
          </a:p>
        </p:txBody>
      </p:sp>
    </p:spTree>
    <p:extLst>
      <p:ext uri="{BB962C8B-B14F-4D97-AF65-F5344CB8AC3E}">
        <p14:creationId xmlns:p14="http://schemas.microsoft.com/office/powerpoint/2010/main" val="1496208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A91E2450-2D3D-4F08-AA5A-FD9127C1685C}"/>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You can also define more strict set of controls in production env vs test/pre prod for example. Or you may have a more cost-sensitive control in your test env.</a:t>
            </a:r>
          </a:p>
          <a:p>
            <a:r>
              <a:rPr lang="en-US" dirty="0"/>
              <a:t>Or you can totally isolate your test environment from the Internet…</a:t>
            </a:r>
          </a:p>
          <a:p>
            <a:endParaRPr lang="en-US" dirty="0"/>
          </a:p>
          <a:p>
            <a:r>
              <a:rPr lang="en-US" dirty="0"/>
              <a:t>Another benefit of </a:t>
            </a:r>
            <a:r>
              <a:rPr lang="en-US" dirty="0" err="1"/>
              <a:t>Mgmt</a:t>
            </a:r>
            <a:r>
              <a:rPr lang="en-US" dirty="0"/>
              <a:t> Grp is that if you made the wrong decisions setting up your controls you can create another </a:t>
            </a:r>
            <a:r>
              <a:rPr lang="en-US" dirty="0" err="1"/>
              <a:t>mgmt</a:t>
            </a:r>
            <a:r>
              <a:rPr lang="en-US" dirty="0"/>
              <a:t> grp hierarchy and move your subscriptions over without a pain.</a:t>
            </a:r>
          </a:p>
        </p:txBody>
      </p:sp>
    </p:spTree>
    <p:extLst>
      <p:ext uri="{BB962C8B-B14F-4D97-AF65-F5344CB8AC3E}">
        <p14:creationId xmlns:p14="http://schemas.microsoft.com/office/powerpoint/2010/main" val="2143998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16</a:t>
            </a:fld>
            <a:endParaRPr lang="de-CH"/>
          </a:p>
        </p:txBody>
      </p:sp>
    </p:spTree>
    <p:extLst>
      <p:ext uri="{BB962C8B-B14F-4D97-AF65-F5344CB8AC3E}">
        <p14:creationId xmlns:p14="http://schemas.microsoft.com/office/powerpoint/2010/main" val="2990653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19</a:t>
            </a:fld>
            <a:endParaRPr lang="de-CH"/>
          </a:p>
        </p:txBody>
      </p:sp>
    </p:spTree>
    <p:extLst>
      <p:ext uri="{BB962C8B-B14F-4D97-AF65-F5344CB8AC3E}">
        <p14:creationId xmlns:p14="http://schemas.microsoft.com/office/powerpoint/2010/main" val="1551018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&lt;CLICK1&gt;</a:t>
            </a:r>
          </a:p>
          <a:p>
            <a:r>
              <a:rPr lang="en-US" sz="1200" b="1" i="0" u="none" strike="noStrike" kern="1200" dirty="0">
                <a:solidFill>
                  <a:schemeClr val="tx1"/>
                </a:solidFill>
                <a:effectLst/>
                <a:latin typeface="+mn-lt"/>
                <a:ea typeface="+mn-ea"/>
                <a:cs typeface="+mn-cs"/>
              </a:rPr>
              <a:t>Security principal</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security principal</a:t>
            </a:r>
            <a:r>
              <a:rPr lang="en-US" sz="1200" b="0" i="0" u="none" strike="noStrike" kern="1200" dirty="0">
                <a:solidFill>
                  <a:schemeClr val="tx1"/>
                </a:solidFill>
                <a:effectLst/>
                <a:latin typeface="+mn-lt"/>
                <a:ea typeface="+mn-ea"/>
                <a:cs typeface="+mn-cs"/>
              </a:rPr>
              <a:t> is an object that represents a user, group, service principal, or managed identity that is requesting access to Azure resources.</a:t>
            </a:r>
          </a:p>
          <a:p>
            <a:endParaRPr lang="en-GB" dirty="0"/>
          </a:p>
          <a:p>
            <a:r>
              <a:rPr lang="en-US" sz="1200" b="0" i="0" u="none" strike="noStrike" kern="1200" dirty="0">
                <a:solidFill>
                  <a:schemeClr val="tx1"/>
                </a:solidFill>
                <a:effectLst/>
                <a:latin typeface="+mn-lt"/>
                <a:ea typeface="+mn-ea"/>
                <a:cs typeface="+mn-cs"/>
              </a:rPr>
              <a:t>- Service principal - A security identity used by applications or services to access specific Azure resources. You can think of it as a </a:t>
            </a:r>
            <a:r>
              <a:rPr lang="en-US" sz="1200" b="0" i="1" u="none" strike="noStrike" kern="1200" dirty="0">
                <a:solidFill>
                  <a:schemeClr val="tx1"/>
                </a:solidFill>
                <a:effectLst/>
                <a:latin typeface="+mn-lt"/>
                <a:ea typeface="+mn-ea"/>
                <a:cs typeface="+mn-cs"/>
              </a:rPr>
              <a:t>user identity</a:t>
            </a:r>
            <a:r>
              <a:rPr lang="en-US" sz="1200" b="0" i="0" u="none" strike="noStrike" kern="1200" dirty="0">
                <a:solidFill>
                  <a:schemeClr val="tx1"/>
                </a:solidFill>
                <a:effectLst/>
                <a:latin typeface="+mn-lt"/>
                <a:ea typeface="+mn-ea"/>
                <a:cs typeface="+mn-cs"/>
              </a:rPr>
              <a:t> (username and password or certificate) for an application.</a:t>
            </a:r>
          </a:p>
          <a:p>
            <a:pPr marL="171450" indent="-171450">
              <a:buFontTx/>
              <a:buChar char="-"/>
            </a:pPr>
            <a:r>
              <a:rPr lang="en-US" sz="1200" b="0" i="0" u="none" strike="noStrike" kern="1200" dirty="0">
                <a:solidFill>
                  <a:schemeClr val="tx1"/>
                </a:solidFill>
                <a:effectLst/>
                <a:latin typeface="+mn-lt"/>
                <a:ea typeface="+mn-ea"/>
                <a:cs typeface="+mn-cs"/>
              </a:rPr>
              <a:t>Managed identity - An identity in Azure Active Directory that is automatically managed by Azure. You typically use </a:t>
            </a:r>
            <a:r>
              <a:rPr lang="en-US" sz="1200" b="0" i="0" u="none" strike="noStrike" kern="1200" dirty="0">
                <a:solidFill>
                  <a:schemeClr val="tx1"/>
                </a:solidFill>
                <a:effectLst/>
                <a:latin typeface="+mn-lt"/>
                <a:ea typeface="+mn-ea"/>
                <a:cs typeface="+mn-cs"/>
                <a:hlinkClick r:id="rId3"/>
              </a:rPr>
              <a:t>managed identities</a:t>
            </a:r>
            <a:r>
              <a:rPr lang="en-US" sz="1200" b="0" i="0" u="none" strike="noStrike" kern="1200" dirty="0">
                <a:solidFill>
                  <a:schemeClr val="tx1"/>
                </a:solidFill>
                <a:effectLst/>
                <a:latin typeface="+mn-lt"/>
                <a:ea typeface="+mn-ea"/>
                <a:cs typeface="+mn-cs"/>
              </a:rPr>
              <a:t> when developing cloud applications to manage the credentials for authenticating to Azure services.</a:t>
            </a:r>
          </a:p>
          <a:p>
            <a:pPr marL="0" indent="0">
              <a:buFontTx/>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&lt;CLICK2&gt;</a:t>
            </a:r>
          </a:p>
          <a:p>
            <a:r>
              <a:rPr lang="en-US" sz="1200" b="1" i="0" u="none" strike="noStrike" kern="1200" dirty="0">
                <a:solidFill>
                  <a:schemeClr val="tx1"/>
                </a:solidFill>
                <a:effectLst/>
                <a:latin typeface="+mn-lt"/>
                <a:ea typeface="+mn-ea"/>
                <a:cs typeface="+mn-cs"/>
              </a:rPr>
              <a:t>Role definition</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role definition</a:t>
            </a:r>
            <a:r>
              <a:rPr lang="en-US" sz="1200" b="0" i="0" u="none" strike="noStrike" kern="1200" dirty="0">
                <a:solidFill>
                  <a:schemeClr val="tx1"/>
                </a:solidFill>
                <a:effectLst/>
                <a:latin typeface="+mn-lt"/>
                <a:ea typeface="+mn-ea"/>
                <a:cs typeface="+mn-cs"/>
              </a:rPr>
              <a:t> is a collection of permissions. It's sometimes just called a </a:t>
            </a:r>
            <a:r>
              <a:rPr lang="en-US" sz="1200" b="0" i="1" u="none" strike="noStrike" kern="1200" dirty="0">
                <a:solidFill>
                  <a:schemeClr val="tx1"/>
                </a:solidFill>
                <a:effectLst/>
                <a:latin typeface="+mn-lt"/>
                <a:ea typeface="+mn-ea"/>
                <a:cs typeface="+mn-cs"/>
              </a:rPr>
              <a:t>role</a:t>
            </a:r>
            <a:r>
              <a:rPr lang="en-US" sz="1200" b="0" i="0" u="none" strike="noStrike" kern="1200" dirty="0">
                <a:solidFill>
                  <a:schemeClr val="tx1"/>
                </a:solidFill>
                <a:effectLst/>
                <a:latin typeface="+mn-lt"/>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&lt;CLICK3&gt;</a:t>
            </a:r>
          </a:p>
          <a:p>
            <a:r>
              <a:rPr lang="en-US" sz="1200" b="1" i="0" u="none" strike="noStrike" kern="1200" dirty="0">
                <a:solidFill>
                  <a:schemeClr val="tx1"/>
                </a:solidFill>
                <a:effectLst/>
                <a:latin typeface="+mn-lt"/>
                <a:ea typeface="+mn-ea"/>
                <a:cs typeface="+mn-cs"/>
              </a:rPr>
              <a:t>Scope</a:t>
            </a:r>
          </a:p>
          <a:p>
            <a:r>
              <a:rPr lang="en-US" sz="1200" b="0" i="1" u="none" strike="noStrike" kern="1200" dirty="0">
                <a:solidFill>
                  <a:schemeClr val="tx1"/>
                </a:solidFill>
                <a:effectLst/>
                <a:latin typeface="+mn-lt"/>
                <a:ea typeface="+mn-ea"/>
                <a:cs typeface="+mn-cs"/>
              </a:rPr>
              <a:t>Scope</a:t>
            </a:r>
            <a:r>
              <a:rPr lang="en-US" sz="1200" b="0" i="0" u="none" strike="noStrike" kern="1200" dirty="0">
                <a:solidFill>
                  <a:schemeClr val="tx1"/>
                </a:solidFill>
                <a:effectLst/>
                <a:latin typeface="+mn-lt"/>
                <a:ea typeface="+mn-ea"/>
                <a:cs typeface="+mn-cs"/>
              </a:rPr>
              <a:t> is the boundary that the access applies to. When you assign a role, you can further limit the actions allowed by defining a scope. This is helpful if you want to make someone a </a:t>
            </a:r>
            <a:r>
              <a:rPr lang="en-US" sz="1200" b="0" i="0" u="sng" strike="noStrike" kern="1200" dirty="0">
                <a:solidFill>
                  <a:schemeClr val="tx1"/>
                </a:solidFill>
                <a:effectLst/>
                <a:latin typeface="+mn-lt"/>
                <a:ea typeface="+mn-ea"/>
                <a:cs typeface="+mn-cs"/>
                <a:hlinkClick r:id="rId4"/>
              </a:rPr>
              <a:t>Website Contributor</a:t>
            </a:r>
            <a:r>
              <a:rPr lang="en-US" sz="1200" b="0" i="0" u="none" strike="noStrike" kern="1200" dirty="0">
                <a:solidFill>
                  <a:schemeClr val="tx1"/>
                </a:solidFill>
                <a:effectLst/>
                <a:latin typeface="+mn-lt"/>
                <a:ea typeface="+mn-ea"/>
                <a:cs typeface="+mn-cs"/>
              </a:rPr>
              <a:t>, but only for one resource group.</a:t>
            </a:r>
          </a:p>
          <a:p>
            <a:endParaRPr lang="en-US" sz="1200" b="0" i="0" u="none" strike="noStrike" kern="1200" dirty="0">
              <a:solidFill>
                <a:schemeClr val="tx1"/>
              </a:solidFill>
              <a:effectLst/>
              <a:latin typeface="+mn-lt"/>
              <a:ea typeface="+mn-ea"/>
              <a:cs typeface="+mn-cs"/>
            </a:endParaRPr>
          </a:p>
          <a:p>
            <a:pPr marL="0" indent="0">
              <a:buFontTx/>
              <a:buNone/>
            </a:pPr>
            <a:endParaRPr lang="en-US" sz="1200" b="0" i="0" u="none" strike="noStrike" kern="1200" dirty="0">
              <a:solidFill>
                <a:schemeClr val="tx1"/>
              </a:solidFill>
              <a:effectLst/>
              <a:latin typeface="+mn-lt"/>
              <a:ea typeface="+mn-ea"/>
              <a:cs typeface="+mn-cs"/>
            </a:endParaRPr>
          </a:p>
          <a:p>
            <a:endParaRPr lang="en-GB" dirty="0"/>
          </a:p>
        </p:txBody>
      </p:sp>
      <p:sp>
        <p:nvSpPr>
          <p:cNvPr id="4" name="Header Placeholder 3"/>
          <p:cNvSpPr>
            <a:spLocks noGrp="1"/>
          </p:cNvSpPr>
          <p:nvPr>
            <p:ph type="hdr"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D18B56EA-E28F-4F92-9F16-7A6F2501B303}" type="datetime8">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4/14/2020 2:25 PM</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B4008EB6-D09E-4580-8CD6-DDB1451194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20</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541583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https://docs.microsoft.com/en-us/azure/azure-resource-manager/resource-group-lock-resources</a:t>
            </a:r>
          </a:p>
          <a:p>
            <a:endParaRPr lang="en-US" dirty="0"/>
          </a:p>
          <a:p>
            <a:r>
              <a:rPr lang="en-US" sz="1200" b="1" i="0" u="none" strike="noStrike" kern="1200" dirty="0">
                <a:solidFill>
                  <a:schemeClr val="tx1"/>
                </a:solidFill>
                <a:effectLst/>
                <a:latin typeface="+mn-lt"/>
                <a:ea typeface="+mn-ea"/>
                <a:cs typeface="+mn-cs"/>
              </a:rPr>
              <a:t>How locks are applied</a:t>
            </a:r>
          </a:p>
          <a:p>
            <a:r>
              <a:rPr lang="en-US" sz="1200" b="0" i="0" u="none" strike="noStrike" kern="1200" dirty="0">
                <a:solidFill>
                  <a:schemeClr val="tx1"/>
                </a:solidFill>
                <a:effectLst/>
                <a:latin typeface="+mn-lt"/>
                <a:ea typeface="+mn-ea"/>
                <a:cs typeface="+mn-cs"/>
              </a:rPr>
              <a:t>When you apply a lock at a parent scope, all resources within that scope inherit the same lock. Even resources you add later inherit the lock from the parent. The most restrictive lock in the inheritance takes precedence.</a:t>
            </a:r>
          </a:p>
          <a:p>
            <a:r>
              <a:rPr lang="en-US" sz="1200" b="0" i="0" u="none" strike="noStrike" kern="1200" dirty="0">
                <a:solidFill>
                  <a:schemeClr val="tx1"/>
                </a:solidFill>
                <a:effectLst/>
                <a:latin typeface="+mn-lt"/>
                <a:ea typeface="+mn-ea"/>
                <a:cs typeface="+mn-cs"/>
              </a:rPr>
              <a:t>Unlike role-based access control, you use management locks to apply a restriction across all users and roles. To learn about setting permissions for users and roles, see </a:t>
            </a:r>
            <a:r>
              <a:rPr lang="en-US" sz="1200" b="0" i="0" u="sng" strike="noStrike" kern="1200" dirty="0">
                <a:solidFill>
                  <a:schemeClr val="tx1"/>
                </a:solidFill>
                <a:effectLst/>
                <a:latin typeface="+mn-lt"/>
                <a:ea typeface="+mn-ea"/>
                <a:cs typeface="+mn-cs"/>
                <a:hlinkClick r:id="rId3"/>
              </a:rPr>
              <a:t>Azure Role-based Access Control</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Resource Manager locks apply only to operations that happen in the management plane, which consists of operations sent to https://management.azure.com. </a:t>
            </a:r>
            <a:r>
              <a:rPr lang="en-US" sz="1200" b="1" i="0" u="none" strike="noStrike" kern="1200" dirty="0">
                <a:solidFill>
                  <a:schemeClr val="tx1"/>
                </a:solidFill>
                <a:effectLst/>
                <a:latin typeface="+mn-lt"/>
                <a:ea typeface="+mn-ea"/>
                <a:cs typeface="+mn-cs"/>
              </a:rPr>
              <a:t>The locks do not restrict how resources perform their own functions</a:t>
            </a:r>
            <a:r>
              <a:rPr lang="en-US" sz="1200" b="0" i="0" u="none" strike="noStrike" kern="1200" dirty="0">
                <a:solidFill>
                  <a:schemeClr val="tx1"/>
                </a:solidFill>
                <a:effectLst/>
                <a:latin typeface="+mn-lt"/>
                <a:ea typeface="+mn-ea"/>
                <a:cs typeface="+mn-cs"/>
              </a:rPr>
              <a:t>. Resource changes are restricted, but resource operations are not restricted. </a:t>
            </a:r>
            <a:r>
              <a:rPr lang="en-US" sz="1200" b="1" i="0" u="none" strike="noStrike" kern="1200" dirty="0">
                <a:solidFill>
                  <a:schemeClr val="tx1"/>
                </a:solidFill>
                <a:effectLst/>
                <a:latin typeface="+mn-lt"/>
                <a:ea typeface="+mn-ea"/>
                <a:cs typeface="+mn-cs"/>
              </a:rPr>
              <a:t>For example, a </a:t>
            </a:r>
            <a:r>
              <a:rPr lang="en-US" sz="1200" b="1" i="0" u="none" strike="noStrike" kern="1200" dirty="0" err="1">
                <a:solidFill>
                  <a:schemeClr val="tx1"/>
                </a:solidFill>
                <a:effectLst/>
                <a:latin typeface="+mn-lt"/>
                <a:ea typeface="+mn-ea"/>
                <a:cs typeface="+mn-cs"/>
              </a:rPr>
              <a:t>ReadOnly</a:t>
            </a:r>
            <a:r>
              <a:rPr lang="en-US" sz="1200" b="1" i="0" u="none" strike="noStrike" kern="1200" dirty="0">
                <a:solidFill>
                  <a:schemeClr val="tx1"/>
                </a:solidFill>
                <a:effectLst/>
                <a:latin typeface="+mn-lt"/>
                <a:ea typeface="+mn-ea"/>
                <a:cs typeface="+mn-cs"/>
              </a:rPr>
              <a:t> lock on a SQL Database prevents you from deleting or modifying the database, but it does not prevent you from creating, updating, or deleting data in the database</a:t>
            </a:r>
            <a:r>
              <a:rPr lang="en-US" sz="1200" b="0" i="0" u="none" strike="noStrike" kern="1200" dirty="0">
                <a:solidFill>
                  <a:schemeClr val="tx1"/>
                </a:solidFill>
                <a:effectLst/>
                <a:latin typeface="+mn-lt"/>
                <a:ea typeface="+mn-ea"/>
                <a:cs typeface="+mn-cs"/>
              </a:rPr>
              <a:t>. Data transactions are permitted because those operations are not sent to https://management.azure.com.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Applying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can lead to unexpected results because some operations that seem like read operations actually require additional actions. For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 storage account prevents all users from listing the keys. The list keys operation is handled through a POST request because the returned keys are available for write operations. For another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an App Service resource prevents Visual Studio Server Explorer from displaying files for the resource because that interaction requires write access.</a:t>
            </a:r>
          </a:p>
          <a:p>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23</a:t>
            </a:fld>
            <a:endParaRPr lang="de-CH"/>
          </a:p>
        </p:txBody>
      </p:sp>
    </p:spTree>
    <p:extLst>
      <p:ext uri="{BB962C8B-B14F-4D97-AF65-F5344CB8AC3E}">
        <p14:creationId xmlns:p14="http://schemas.microsoft.com/office/powerpoint/2010/main" val="1587809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is the backbone of enforcement and compliance in Azure. Compliance is an evolving landscape that you will always need to evaluate and adjust according to the needs of the present time. You also need to plan carefully your policies so you don’t disrupt other unities that require a more flexible policy than the one you defined.</a:t>
            </a:r>
          </a:p>
          <a:p>
            <a:endParaRPr lang="en-US" dirty="0"/>
          </a:p>
          <a:p>
            <a:r>
              <a:rPr lang="en-US" sz="900" b="0" i="0" u="none" strike="noStrike" kern="1200" dirty="0">
                <a:solidFill>
                  <a:schemeClr val="tx1"/>
                </a:solidFill>
                <a:effectLst/>
                <a:latin typeface="Segoe UI Light"/>
                <a:ea typeface="+mn-ea"/>
                <a:cs typeface="+mn-cs"/>
              </a:rPr>
              <a:t>Through policies, you can control the types of resources that can be provisioned. Or, you can restrict the locations in which the resources can be provisioned. Unlike RBAC, policy is a default allow and explicit deny system. </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is a service that you use to create, assign and, manage policy definitions. Policy definitions enforce different rules and actions over your resources, so those resources stay compliant with your corporate standards and service level agreements.</a:t>
            </a:r>
            <a:endParaRPr lang="en-US" dirty="0"/>
          </a:p>
          <a:p>
            <a:endParaRPr lang="en-US" dirty="0"/>
          </a:p>
          <a:p>
            <a:r>
              <a:rPr lang="en-US" sz="900" b="0" i="0" kern="1200" dirty="0">
                <a:solidFill>
                  <a:schemeClr val="tx1"/>
                </a:solidFill>
                <a:effectLst/>
                <a:latin typeface="Segoe UI Light"/>
                <a:ea typeface="+mn-ea"/>
                <a:cs typeface="+mn-cs"/>
              </a:rPr>
              <a:t>Policy focuses on resource properties during deployment and for already existing resources.</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runs an evaluation of your resources, scanning for those not compliant with the policy definitions you have.</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VM guest policy: this is a new feature that extends the policy capability to the resources running inside your VMs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4/14/2020 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7263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Azure Policy can help with governance.</a:t>
            </a:r>
          </a:p>
          <a:p>
            <a:endParaRPr lang="en-US" dirty="0"/>
          </a:p>
          <a:p>
            <a:r>
              <a:rPr lang="en-US" dirty="0"/>
              <a:t>Your DevOps request to deploy resources to Azure for a given project through a JSON template they pre-created to make things easier and quicker. Let’s say they want to deploy 5 G series VMs in Europe (high memory-to-</a:t>
            </a:r>
            <a:r>
              <a:rPr lang="en-US" dirty="0" err="1"/>
              <a:t>cpu</a:t>
            </a:r>
            <a:r>
              <a:rPr lang="en-US" dirty="0"/>
              <a:t> ratio and are ideal for DB servers) and 5 Ls in the US (high disk throughput, ideal for big data and SQL)</a:t>
            </a:r>
          </a:p>
          <a:p>
            <a:endParaRPr lang="en-US" dirty="0"/>
          </a:p>
          <a:p>
            <a:r>
              <a:rPr lang="en-US" dirty="0"/>
              <a:t>Azure Policy takes action and scans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2442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built this workshop with the objective of raising awareness of the features available in Azure that will help organizations be more agile in implementing security controls as well as take a more proactive approach when dealing with Security. Most organizations today are very reactive and only respond to attacks when they already happened.</a:t>
            </a:r>
          </a:p>
          <a:p>
            <a:endParaRPr lang="en-GB" dirty="0"/>
          </a:p>
          <a:p>
            <a:r>
              <a:rPr lang="en-GB" dirty="0"/>
              <a:t>So here, we’ll dive into various components available in Azure that you can use to help protect, detect, and respond to attacks.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4/14/2020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51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943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9099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Order of evaluation</a:t>
            </a:r>
          </a:p>
          <a:p>
            <a:r>
              <a:rPr lang="en-US" sz="1200" b="0" i="0" u="none" strike="noStrike" kern="1200" dirty="0">
                <a:solidFill>
                  <a:schemeClr val="tx1"/>
                </a:solidFill>
                <a:effectLst/>
                <a:latin typeface="+mn-lt"/>
                <a:ea typeface="+mn-ea"/>
                <a:cs typeface="+mn-cs"/>
              </a:rPr>
              <a:t>Requests to create or update a resource through Azure Resource Manager are evaluated by Policy first. Policy creates a list of all assignments that apply to the resource and then evaluates the resource against each definition. Policy processes several of the effects before handing the request to the appropriate Resource Provider. Doing so prevents unnecessary processing by a Resource Provider when a resource doesn't meet the designed governance controls of Policy.</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Disabled</a:t>
            </a:r>
            <a:r>
              <a:rPr lang="en-US" sz="1200" b="0" i="0" u="none" strike="noStrike" kern="1200" dirty="0">
                <a:solidFill>
                  <a:schemeClr val="tx1"/>
                </a:solidFill>
                <a:effectLst/>
                <a:latin typeface="+mn-lt"/>
                <a:ea typeface="+mn-ea"/>
                <a:cs typeface="+mn-cs"/>
              </a:rPr>
              <a:t> is checked first to determine if the policy rule should be evaluated.</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Append</a:t>
            </a:r>
            <a:r>
              <a:rPr lang="en-US" sz="1200" b="0" i="0" u="none" strike="noStrike" kern="1200" dirty="0">
                <a:solidFill>
                  <a:schemeClr val="tx1"/>
                </a:solidFill>
                <a:effectLst/>
                <a:latin typeface="+mn-lt"/>
                <a:ea typeface="+mn-ea"/>
                <a:cs typeface="+mn-cs"/>
              </a:rPr>
              <a:t> is then evaluated. Since append could alter the request, a change made by append may prevent an audit or deny effect from triggering.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Append is used to add additional fields to the requested resource during creation or update. A common example is adding tags on resources such as </a:t>
            </a:r>
            <a:r>
              <a:rPr lang="en-US" dirty="0" err="1"/>
              <a:t>costCenter</a:t>
            </a:r>
            <a:r>
              <a:rPr lang="en-US" dirty="0"/>
              <a:t> or specifying allowed IPs for a storage resource.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Deny</a:t>
            </a:r>
            <a:r>
              <a:rPr lang="en-US" sz="1200" b="0" i="0" u="none" strike="noStrike" kern="1200" dirty="0">
                <a:solidFill>
                  <a:schemeClr val="tx1"/>
                </a:solidFill>
                <a:effectLst/>
                <a:latin typeface="+mn-lt"/>
                <a:ea typeface="+mn-ea"/>
                <a:cs typeface="+mn-cs"/>
              </a:rPr>
              <a:t> is then evaluated. By evaluating deny before audit, double logging of an undesired resource is prevented.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Deny is used to prevent a resource request that doesn't match defined standards through a policy definition and fails the request.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Audit</a:t>
            </a:r>
            <a:r>
              <a:rPr lang="en-US" sz="1200" b="0" i="0" u="none" strike="noStrike" kern="1200" dirty="0">
                <a:solidFill>
                  <a:schemeClr val="tx1"/>
                </a:solidFill>
                <a:effectLst/>
                <a:latin typeface="+mn-lt"/>
                <a:ea typeface="+mn-ea"/>
                <a:cs typeface="+mn-cs"/>
              </a:rPr>
              <a:t> is then evaluated before the request going to the Resource 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Audit is used to create a warning event in the activity log when evaluating a non-compliant resource, but it doesn't stop the request.</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After the Resource Provider returns a success code, </a:t>
            </a:r>
            <a:r>
              <a:rPr lang="en-US" sz="1200" b="1"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and </a:t>
            </a:r>
            <a:r>
              <a:rPr lang="en-US" sz="1200" b="1"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evaluate to determine if additional compliance logging or action is required.</a:t>
            </a:r>
          </a:p>
          <a:p>
            <a:endParaRPr lang="en-US" sz="1200" b="0" i="0" u="none" strike="noStrike" kern="1200" dirty="0">
              <a:solidFill>
                <a:schemeClr val="tx1"/>
              </a:solidFill>
              <a:effectLst/>
              <a:latin typeface="+mn-lt"/>
              <a:ea typeface="+mn-ea"/>
              <a:cs typeface="+mn-cs"/>
            </a:endParaRPr>
          </a:p>
          <a:p>
            <a:r>
              <a:rPr lang="en-US" sz="1200" b="1" i="0" u="none" strike="noStrike" kern="1200" dirty="0" err="1">
                <a:solidFill>
                  <a:schemeClr val="tx1"/>
                </a:solidFill>
                <a:effectLst/>
                <a:latin typeface="+mn-lt"/>
                <a:ea typeface="+mn-ea"/>
                <a:cs typeface="+mn-cs"/>
              </a:rPr>
              <a:t>AuditIfNotExists</a:t>
            </a:r>
            <a:r>
              <a:rPr lang="en-US" sz="1200" b="1" i="0" u="none" strike="noStrike" kern="1200" dirty="0">
                <a:solidFill>
                  <a:schemeClr val="tx1"/>
                </a:solidFill>
                <a:effectLst/>
                <a:latin typeface="+mn-lt"/>
                <a:ea typeface="+mn-ea"/>
                <a:cs typeface="+mn-cs"/>
              </a:rPr>
              <a:t> (exiting resources)</a:t>
            </a:r>
          </a:p>
          <a:p>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enables auditing on resources that match the </a:t>
            </a:r>
            <a:r>
              <a:rPr lang="en-US" sz="1200" b="1" i="0" u="none" strike="noStrike" kern="1200" dirty="0">
                <a:solidFill>
                  <a:schemeClr val="tx1"/>
                </a:solidFill>
                <a:effectLst/>
                <a:latin typeface="+mn-lt"/>
                <a:ea typeface="+mn-ea"/>
                <a:cs typeface="+mn-cs"/>
              </a:rPr>
              <a:t>if</a:t>
            </a:r>
            <a:r>
              <a:rPr lang="en-US" sz="1200" b="0" i="0" u="none" strike="noStrike" kern="1200" dirty="0">
                <a:solidFill>
                  <a:schemeClr val="tx1"/>
                </a:solidFill>
                <a:effectLst/>
                <a:latin typeface="+mn-lt"/>
                <a:ea typeface="+mn-ea"/>
                <a:cs typeface="+mn-cs"/>
              </a:rPr>
              <a:t> condition, but doesn't have the components specified in the </a:t>
            </a:r>
            <a:r>
              <a:rPr lang="en-US" sz="1200" b="1" i="0" u="none" strike="noStrike" kern="1200" dirty="0">
                <a:solidFill>
                  <a:schemeClr val="tx1"/>
                </a:solidFill>
                <a:effectLst/>
                <a:latin typeface="+mn-lt"/>
                <a:ea typeface="+mn-ea"/>
                <a:cs typeface="+mn-cs"/>
              </a:rPr>
              <a:t>details</a:t>
            </a:r>
            <a:r>
              <a:rPr lang="en-US" sz="1200" b="0" i="0" u="none" strike="noStrike" kern="1200" dirty="0">
                <a:solidFill>
                  <a:schemeClr val="tx1"/>
                </a:solidFill>
                <a:effectLst/>
                <a:latin typeface="+mn-lt"/>
                <a:ea typeface="+mn-ea"/>
                <a:cs typeface="+mn-cs"/>
              </a:rPr>
              <a:t> of the </a:t>
            </a:r>
            <a:r>
              <a:rPr lang="en-US" sz="1200" b="1" i="0" u="none" strike="noStrike" kern="1200" dirty="0">
                <a:solidFill>
                  <a:schemeClr val="tx1"/>
                </a:solidFill>
                <a:effectLst/>
                <a:latin typeface="+mn-lt"/>
                <a:ea typeface="+mn-ea"/>
                <a:cs typeface="+mn-cs"/>
              </a:rPr>
              <a:t>then</a:t>
            </a:r>
            <a:r>
              <a:rPr lang="en-US" sz="1200" b="0" i="0" u="none" strike="noStrike" kern="1200" dirty="0">
                <a:solidFill>
                  <a:schemeClr val="tx1"/>
                </a:solidFill>
                <a:effectLst/>
                <a:latin typeface="+mn-lt"/>
                <a:ea typeface="+mn-ea"/>
                <a:cs typeface="+mn-cs"/>
              </a:rPr>
              <a:t> condition.</a:t>
            </a:r>
          </a:p>
          <a:p>
            <a:endParaRPr lang="en-US" sz="1200" b="0" i="0" u="none" strike="noStrike" kern="1200" dirty="0">
              <a:solidFill>
                <a:schemeClr val="tx1"/>
              </a:solidFill>
              <a:effectLst/>
              <a:latin typeface="+mn-lt"/>
              <a:ea typeface="+mn-ea"/>
              <a:cs typeface="+mn-cs"/>
            </a:endParaRPr>
          </a:p>
          <a:p>
            <a:endParaRPr lang="en-US" dirty="0"/>
          </a:p>
          <a:p>
            <a:r>
              <a:rPr lang="en-US" sz="1200" b="1" i="0" u="none" strike="noStrike" kern="1200" dirty="0" err="1">
                <a:solidFill>
                  <a:schemeClr val="tx1"/>
                </a:solidFill>
                <a:effectLst/>
                <a:latin typeface="+mn-lt"/>
                <a:ea typeface="+mn-ea"/>
                <a:cs typeface="+mn-cs"/>
              </a:rPr>
              <a:t>DeployIfNotExists</a:t>
            </a:r>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Similar to </a:t>
            </a:r>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executes a template deployment when the condition is met.</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4/14/2020 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3195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9558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8186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4/14/2020 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919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yourself these 3 questions and work from there when defining your policies</a:t>
            </a:r>
          </a:p>
          <a:p>
            <a:endParaRPr lang="en-US" dirty="0"/>
          </a:p>
          <a:p>
            <a:r>
              <a:rPr lang="en-US" dirty="0"/>
              <a:t>What drives your need for policy?</a:t>
            </a:r>
          </a:p>
          <a:p>
            <a:endParaRPr lang="en-US" dirty="0"/>
          </a:p>
          <a:p>
            <a:r>
              <a:rPr lang="en-US" dirty="0"/>
              <a:t>Who owns policy definitions? </a:t>
            </a:r>
          </a:p>
          <a:p>
            <a:endParaRPr lang="en-US" dirty="0"/>
          </a:p>
          <a:p>
            <a:r>
              <a:rPr lang="en-US" dirty="0"/>
              <a:t>What is involved in defining a new policy or refining an existing one?</a:t>
            </a:r>
          </a:p>
          <a:p>
            <a:endParaRPr lang="en-US" dirty="0"/>
          </a:p>
          <a:p>
            <a:r>
              <a:rPr lang="en-US" dirty="0"/>
              <a:t>These questions need to be asked from time to time as compliance is an evolving thing. You need to adjust your policies according to your current priorities, not only for compliance, but also for different projects that might require more powerful resources deployed that are currently blocked by policy, for example.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4/14/2020 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8825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9A439-E2E0-405F-B0F7-15E64DF1A0EA}" type="slidenum">
              <a:rPr lang="de-CH" smtClean="0"/>
              <a:t>35</a:t>
            </a:fld>
            <a:endParaRPr lang="de-CH"/>
          </a:p>
        </p:txBody>
      </p:sp>
    </p:spTree>
    <p:extLst>
      <p:ext uri="{BB962C8B-B14F-4D97-AF65-F5344CB8AC3E}">
        <p14:creationId xmlns:p14="http://schemas.microsoft.com/office/powerpoint/2010/main" val="3599309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36</a:t>
            </a:fld>
            <a:endParaRPr lang="de-CH"/>
          </a:p>
        </p:txBody>
      </p:sp>
    </p:spTree>
    <p:extLst>
      <p:ext uri="{BB962C8B-B14F-4D97-AF65-F5344CB8AC3E}">
        <p14:creationId xmlns:p14="http://schemas.microsoft.com/office/powerpoint/2010/main" val="603753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37</a:t>
            </a:fld>
            <a:endParaRPr lang="de-CH"/>
          </a:p>
        </p:txBody>
      </p:sp>
    </p:spTree>
    <p:extLst>
      <p:ext uri="{BB962C8B-B14F-4D97-AF65-F5344CB8AC3E}">
        <p14:creationId xmlns:p14="http://schemas.microsoft.com/office/powerpoint/2010/main" val="327894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4/14/2020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3637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you bring everything already discussed in a structured manner, so you can setup your environment in a consistent and automated way, at scale in the least time possible?</a:t>
            </a:r>
          </a:p>
          <a:p>
            <a:endParaRPr lang="en-US" dirty="0"/>
          </a:p>
          <a:p>
            <a:r>
              <a:rPr lang="en-US" dirty="0"/>
              <a:t>For a developer, there’s a lot to do when they first onboard to an Azure subscription. As one might say, Azure is an empty canvas and if you are not an artist there’s quite a lot of drawing to do. And trying to fill up that canvas with a baseline picture is what really Blueprint is about. It tries to create a foundational basis of what your environment would look like. </a:t>
            </a:r>
          </a:p>
          <a:p>
            <a:endParaRPr lang="en-US" dirty="0"/>
          </a:p>
          <a:p>
            <a:r>
              <a:rPr lang="en-US" dirty="0"/>
              <a:t>There is no reason why your DevOps would become a ninja in Azure networking, they just need to focus on their coding, business logic, </a:t>
            </a:r>
            <a:r>
              <a:rPr lang="en-US" dirty="0" err="1"/>
              <a:t>etc</a:t>
            </a:r>
            <a:r>
              <a:rPr lang="en-US" dirty="0"/>
              <a:t> and that’s it.</a:t>
            </a:r>
          </a:p>
          <a:p>
            <a:endParaRPr lang="en-US" dirty="0"/>
          </a:p>
          <a:p>
            <a:r>
              <a:rPr lang="en-US" dirty="0"/>
              <a:t>What happens today is you either provide them with a giant document with all specifications required and setup numerous meetings with them to make sure they understand and follow those specifications, or you just make everything for them, which increases the deployment time as there would be a line up of other </a:t>
            </a:r>
            <a:r>
              <a:rPr lang="en-US" dirty="0" err="1"/>
              <a:t>devops</a:t>
            </a:r>
            <a:r>
              <a:rPr lang="en-US" dirty="0"/>
              <a:t> waiting for their environment to be provisioned.</a:t>
            </a:r>
          </a:p>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38</a:t>
            </a:fld>
            <a:endParaRPr lang="de-CH"/>
          </a:p>
        </p:txBody>
      </p:sp>
    </p:spTree>
    <p:extLst>
      <p:ext uri="{BB962C8B-B14F-4D97-AF65-F5344CB8AC3E}">
        <p14:creationId xmlns:p14="http://schemas.microsoft.com/office/powerpoint/2010/main" val="2470412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a tracked entity.</a:t>
            </a:r>
          </a:p>
        </p:txBody>
      </p:sp>
      <p:sp>
        <p:nvSpPr>
          <p:cNvPr id="4" name="Slide Number Placeholder 3"/>
          <p:cNvSpPr>
            <a:spLocks noGrp="1"/>
          </p:cNvSpPr>
          <p:nvPr>
            <p:ph type="sldNum" sz="quarter" idx="5"/>
          </p:nvPr>
        </p:nvSpPr>
        <p:spPr/>
        <p:txBody>
          <a:bodyPr/>
          <a:lstStyle/>
          <a:p>
            <a:fld id="{6EDA5BD3-C4D7-4B40-981D-9D8E419EDF02}" type="slidenum">
              <a:rPr lang="en-US" smtClean="0"/>
              <a:t>39</a:t>
            </a:fld>
            <a:endParaRPr lang="en-US"/>
          </a:p>
        </p:txBody>
      </p:sp>
    </p:spTree>
    <p:extLst>
      <p:ext uri="{BB962C8B-B14F-4D97-AF65-F5344CB8AC3E}">
        <p14:creationId xmlns:p14="http://schemas.microsoft.com/office/powerpoint/2010/main" val="2044540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A36282-575E-498F-89FA-9D95DA82D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163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4/14/2020 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030644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DC60F-2DFA-463B-AD94-AAE776F3C484}" type="slidenum">
              <a:rPr lang="en-US" smtClean="0"/>
              <a:t>44</a:t>
            </a:fld>
            <a:endParaRPr lang="en-US"/>
          </a:p>
        </p:txBody>
      </p:sp>
    </p:spTree>
    <p:extLst>
      <p:ext uri="{BB962C8B-B14F-4D97-AF65-F5344CB8AC3E}">
        <p14:creationId xmlns:p14="http://schemas.microsoft.com/office/powerpoint/2010/main" val="3806437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Reducing # of portals…and we will cover details in upcoming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4/14/2020 2:25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286062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Ability to slice and dice your data and analyze this on multiple dimensions..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4/14/2020 2:25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065828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4/14/2020 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3753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b="0" i="0" u="none" strike="noStrike" kern="1200" baseline="0" dirty="0">
                <a:solidFill>
                  <a:schemeClr val="tx1"/>
                </a:solidFill>
                <a:latin typeface="Segoe UI Light" pitchFamily="34" charset="0"/>
                <a:ea typeface="+mn-ea"/>
                <a:cs typeface="+mn-cs"/>
              </a:rPr>
              <a:t>There are a few challenges today when it comes to getting visibility of all your resources properties in all subscriptions and understand how they can be impacting negatively your organization, being from a cost or a security perspectives.</a:t>
            </a:r>
          </a:p>
          <a:p>
            <a:pPr rtl="0"/>
            <a:endParaRPr lang="en-US" sz="882" b="0" i="0" u="none" strike="noStrike" kern="1200" baseline="0" dirty="0">
              <a:solidFill>
                <a:schemeClr val="tx1"/>
              </a:solidFill>
              <a:latin typeface="Segoe UI Light"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mn-cs"/>
              </a:rPr>
              <a:t>Inability to view resources and their properties across subscriptions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Query resources (without worrying about timeouts &amp; throttling), including filtering, grouping and sorting of resources by resource properties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Resource graph provides a way to interactively explore resources, so you can</a:t>
            </a: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 assess the impact of applying policies in vast cloud environment</a:t>
            </a:r>
          </a:p>
          <a:p>
            <a:pPr rtl="0"/>
            <a:endParaRPr lang="en-US" sz="882" b="0" i="0" u="none" strike="noStrike" kern="1200" baseline="0" dirty="0">
              <a:solidFill>
                <a:schemeClr val="tx1"/>
              </a:solidFill>
              <a:latin typeface="Segoe UI Light" pitchFamily="34" charset="0"/>
              <a:ea typeface="+mn-ea"/>
              <a:cs typeface="+mn-cs"/>
            </a:endParaRPr>
          </a:p>
          <a:p>
            <a:pPr rtl="0"/>
            <a:r>
              <a:rPr lang="en-US" sz="882" b="0" i="0" u="none" strike="noStrike" kern="1200" baseline="0" dirty="0">
                <a:solidFill>
                  <a:schemeClr val="tx1"/>
                </a:solidFill>
                <a:latin typeface="Segoe UI Light" pitchFamily="34" charset="0"/>
                <a:ea typeface="+mn-ea"/>
                <a:cs typeface="+mn-cs"/>
              </a:rPr>
              <a:t>Demo:</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Resource Graph in the portal and show the example query commands</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a:t>
            </a:r>
            <a:r>
              <a:rPr lang="en-US" sz="882" b="0" i="0" u="none" strike="noStrike" kern="1200" baseline="0" dirty="0" err="1">
                <a:solidFill>
                  <a:schemeClr val="tx1"/>
                </a:solidFill>
                <a:latin typeface="Segoe UI Light" pitchFamily="34" charset="0"/>
                <a:ea typeface="+mn-ea"/>
                <a:cs typeface="+mn-cs"/>
              </a:rPr>
              <a:t>CloudShell</a:t>
            </a:r>
            <a:r>
              <a:rPr lang="en-US" sz="882" b="0" i="0" u="none" strike="noStrike" kern="1200" baseline="0" dirty="0">
                <a:solidFill>
                  <a:schemeClr val="tx1"/>
                </a:solidFill>
                <a:latin typeface="Segoe UI Light" pitchFamily="34" charset="0"/>
                <a:ea typeface="+mn-ea"/>
                <a:cs typeface="+mn-cs"/>
              </a:rPr>
              <a:t> and run those command 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4/14/2020 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525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4/14/2020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2491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4/14/2020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4209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https://www.youtube.com/watch?v=ZuDg9-z8uuY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Companies are adopting the cloud to be more agile and save money. There’s pressure to digitally transform and innovate so you don’t have the time anymore to focus on your own infrastructure. You want to focus on making your customers happy by providing high-quality services that are supported by your engineering teams. So, there is a natural shift to DevOps in a Cloud environment where engineers will more rapidly provision the resources necessary to support a solution.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But this agility and easy access to resources has a price tag and many companies are struggling to control this Cloud Sprawl.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We’ve seen this before in early 2000 with the introduction of virtualization and virtualization sprawl. How did the industry react to that sprawl? &lt;continues in next slide&gt;</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96A38E-5A11-4CF1-9B3D-57CE4E3FAF7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513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4/14/2020 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351F336-CF54-465A-8A0E-358FF2E2B0BE}"/>
              </a:ext>
            </a:extLst>
          </p:cNvPr>
          <p:cNvSpPr>
            <a:spLocks noGrp="1"/>
          </p:cNvSpPr>
          <p:nvPr>
            <p:ph type="body" idx="1"/>
          </p:nvPr>
        </p:nvSpPr>
        <p:spPr/>
        <p:txBody>
          <a:bodyPr/>
          <a:lstStyle/>
          <a:p>
            <a:r>
              <a:rPr lang="en-US" dirty="0"/>
              <a:t>…this diagram speaks to that approach. We jump in front of the developers and operations and stop them before things get out of control. So we introduced a formal process for these teams to follow where they would fill out a form so the infra team could setup everything and 2 weeks later, they would have access to their environment.</a:t>
            </a:r>
          </a:p>
          <a:p>
            <a:endParaRPr lang="en-US" dirty="0"/>
          </a:p>
          <a:p>
            <a:r>
              <a:rPr lang="en-US" dirty="0"/>
              <a:t>This approach in the Cloud era slows things down and you sacrifice speed in order to be in control.</a:t>
            </a:r>
          </a:p>
          <a:p>
            <a:endParaRPr lang="sv-SE" dirty="0"/>
          </a:p>
        </p:txBody>
      </p:sp>
    </p:spTree>
    <p:extLst>
      <p:ext uri="{BB962C8B-B14F-4D97-AF65-F5344CB8AC3E}">
        <p14:creationId xmlns:p14="http://schemas.microsoft.com/office/powerpoint/2010/main" val="3503717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4/14/2020 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A8E4740-0CC0-495D-9A13-84101695F1E9}"/>
              </a:ext>
            </a:extLst>
          </p:cNvPr>
          <p:cNvSpPr>
            <a:spLocks noGrp="1"/>
          </p:cNvSpPr>
          <p:nvPr>
            <p:ph type="body" idx="1"/>
          </p:nvPr>
        </p:nvSpPr>
        <p:spPr/>
        <p:txBody>
          <a:bodyPr/>
          <a:lstStyle/>
          <a:p>
            <a:r>
              <a:rPr lang="en-US" dirty="0"/>
              <a:t>In a cloud-native governance model you get the speed and control at the same time. So instead of you jump out in front of the DevOps team to make sure they are doing right things, the cloud platform itself is going to enforce that control on your behalf. This allows them to have complete access to the platform through a self-service model which is key to retain the agility and speed.</a:t>
            </a:r>
          </a:p>
          <a:p>
            <a:endParaRPr lang="en-US" dirty="0"/>
          </a:p>
          <a:p>
            <a:r>
              <a:rPr lang="en-US" dirty="0"/>
              <a:t>You can make sure your teams will deploy only approved resources and anything outside those rules are effectively denied.</a:t>
            </a:r>
          </a:p>
          <a:p>
            <a:r>
              <a:rPr lang="en-US" dirty="0"/>
              <a:t>This way, you keep your costs optimal and more predictable according to your budget.</a:t>
            </a:r>
          </a:p>
        </p:txBody>
      </p:sp>
    </p:spTree>
    <p:extLst>
      <p:ext uri="{BB962C8B-B14F-4D97-AF65-F5344CB8AC3E}">
        <p14:creationId xmlns:p14="http://schemas.microsoft.com/office/powerpoint/2010/main" val="3657570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4/14/2020 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these elements. </a:t>
            </a:r>
            <a:r>
              <a:rPr lang="en-US" sz="900" b="0" i="0" u="none" strike="noStrike" kern="1200">
                <a:solidFill>
                  <a:schemeClr val="tx1"/>
                </a:solidFill>
                <a:effectLst/>
                <a:latin typeface="Segoe UI Light" pitchFamily="34" charset="0"/>
                <a:ea typeface="+mn-ea"/>
                <a:cs typeface="+mn-cs"/>
              </a:rPr>
              <a:t>You </a:t>
            </a:r>
            <a:r>
              <a:rPr lang="en-US" sz="900" b="0" i="0" u="none" strike="noStrike" kern="1200" dirty="0">
                <a:solidFill>
                  <a:schemeClr val="tx1"/>
                </a:solidFill>
                <a:effectLst/>
                <a:latin typeface="Segoe UI Light" pitchFamily="34" charset="0"/>
                <a:ea typeface="+mn-ea"/>
                <a:cs typeface="+mn-cs"/>
              </a:rPr>
              <a:t>can refer to the link shown in the slide for more information.</a:t>
            </a:r>
          </a:p>
        </p:txBody>
      </p:sp>
    </p:spTree>
    <p:extLst>
      <p:ext uri="{BB962C8B-B14F-4D97-AF65-F5344CB8AC3E}">
        <p14:creationId xmlns:p14="http://schemas.microsoft.com/office/powerpoint/2010/main" val="142175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CRUD = create, read, update, delete</a:t>
            </a:r>
          </a:p>
          <a:p>
            <a:endParaRPr lang="en-US" dirty="0"/>
          </a:p>
          <a:p>
            <a:r>
              <a:rPr lang="en-US" dirty="0"/>
              <a:t>Let’s add those governance capabilities to a diagram.</a:t>
            </a:r>
          </a:p>
          <a:p>
            <a:endParaRPr lang="en-US" dirty="0"/>
          </a:p>
          <a:p>
            <a:r>
              <a:rPr lang="en-US" dirty="0"/>
              <a:t>Think about several app teams or business units wanting to consume Azure resources to address their business requirements.</a:t>
            </a:r>
          </a:p>
          <a:p>
            <a:endParaRPr lang="en-US" dirty="0"/>
          </a:p>
          <a:p>
            <a:r>
              <a:rPr lang="en-US" dirty="0"/>
              <a:t>How many of these people, specially DevOps, will know by heart how to properly design and configure the networking components?</a:t>
            </a:r>
          </a:p>
          <a:p>
            <a:endParaRPr lang="en-US" dirty="0"/>
          </a:p>
          <a:p>
            <a:r>
              <a:rPr lang="en-US" dirty="0"/>
              <a:t>Ultimately you want a quick and efficient way to deploy and update cloud environments in a repeatable manner using composable artifacts</a:t>
            </a:r>
          </a:p>
          <a:p>
            <a:endParaRPr lang="en-US" dirty="0"/>
          </a:p>
          <a:p>
            <a:r>
              <a:rPr lang="en-US" dirty="0"/>
              <a:t>You would start by configuring your blueprints. And these blueprints would have all basic and required components for an entire solution, such as, your policy definitions, RBAC roles, ARM templates and the preliminary groups already granted the appropriate access levels to resources in that blueprint, such as your VMs, Storage accounts, Networking components and any other resource provider.</a:t>
            </a:r>
          </a:p>
          <a:p>
            <a:endParaRPr lang="en-US" dirty="0"/>
          </a:p>
          <a:p>
            <a:r>
              <a:rPr lang="en-US" dirty="0"/>
              <a:t>Lastly, you could leverage Resource graph to scan the environment to ensure, for example, if the number of resources are compliant with your budget.</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4/14/2020 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317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oleObject" Target="../embeddings/oleObject1.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oleObject" Target="../embeddings/oleObject2.bin"/></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1.emf"/></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1"/>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20" y="1816159"/>
            <a:ext cx="3474481" cy="4149241"/>
          </a:xfrm>
          <a:prstGeom prst="rect">
            <a:avLst/>
          </a:prstGeom>
        </p:spPr>
      </p:pic>
    </p:spTree>
    <p:extLst>
      <p:ext uri="{BB962C8B-B14F-4D97-AF65-F5344CB8AC3E}">
        <p14:creationId xmlns:p14="http://schemas.microsoft.com/office/powerpoint/2010/main" val="3771381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86647320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792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37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3389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81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44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28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baseline="0">
                <a:solidFill>
                  <a:srgbClr val="0078D7"/>
                </a:solidFill>
              </a:defRPr>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5802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418542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0415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vert="horz" lIns="91414" tIns="45706" rIns="91414" bIns="45706"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2018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6839862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2488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wrap="square" lIns="393192" anchor="t" anchorCtr="0">
            <a:normAutofit/>
          </a:bodyPr>
          <a:lstStyle>
            <a:lvl1pPr>
              <a:defRPr sz="659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762493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a:t>Click to edit Master title style</a:t>
            </a:r>
            <a:endParaRPr lang="en-US" dirty="0"/>
          </a:p>
        </p:txBody>
      </p:sp>
      <p:sp>
        <p:nvSpPr>
          <p:cNvPr id="60" name="Content Placeholder 59"/>
          <p:cNvSpPr>
            <a:spLocks noGrp="1"/>
          </p:cNvSpPr>
          <p:nvPr>
            <p:ph sz="quarter" idx="10"/>
          </p:nvPr>
        </p:nvSpPr>
        <p:spPr>
          <a:xfrm>
            <a:off x="304623" y="1411757"/>
            <a:ext cx="2796845" cy="5155174"/>
          </a:xfrm>
        </p:spPr>
        <p:txBody>
          <a:bodyPr>
            <a:noAutofit/>
          </a:bodyPr>
          <a:lstStyle>
            <a:lvl1pPr marL="0" indent="0">
              <a:buNone/>
              <a:defRPr sz="3136"/>
            </a:lvl1pPr>
          </a:lstStyle>
          <a:p>
            <a:pPr lvl="0"/>
            <a:r>
              <a:rPr lang="en-US"/>
              <a:t>Edit Master text styles</a:t>
            </a:r>
          </a:p>
        </p:txBody>
      </p:sp>
      <p:sp>
        <p:nvSpPr>
          <p:cNvPr id="61" name="Content Placeholder 59"/>
          <p:cNvSpPr>
            <a:spLocks noGrp="1"/>
          </p:cNvSpPr>
          <p:nvPr>
            <p:ph sz="quarter" idx="11"/>
          </p:nvPr>
        </p:nvSpPr>
        <p:spPr>
          <a:xfrm>
            <a:off x="3245217" y="1411757"/>
            <a:ext cx="2796845" cy="5155174"/>
          </a:xfrm>
        </p:spPr>
        <p:txBody>
          <a:bodyPr vert="horz" wrap="square" lIns="146304" tIns="91440" rIns="146304" bIns="91440" rtlCol="0">
            <a:noAutofit/>
          </a:bodyPr>
          <a:lstStyle>
            <a:lvl1pPr>
              <a:defRPr lang="en-US" sz="3136" smtClean="0"/>
            </a:lvl1pPr>
          </a:lstStyle>
          <a:p>
            <a:pPr marL="0" lvl="0" indent="0">
              <a:buNone/>
            </a:pPr>
            <a:r>
              <a:rPr lang="en-US"/>
              <a:t>Edit Master text styles</a:t>
            </a:r>
          </a:p>
        </p:txBody>
      </p:sp>
      <p:sp>
        <p:nvSpPr>
          <p:cNvPr id="62" name="Content Placeholder 59"/>
          <p:cNvSpPr>
            <a:spLocks noGrp="1"/>
          </p:cNvSpPr>
          <p:nvPr>
            <p:ph sz="quarter" idx="12"/>
          </p:nvPr>
        </p:nvSpPr>
        <p:spPr>
          <a:xfrm>
            <a:off x="6214091" y="1411757"/>
            <a:ext cx="2796845" cy="5155174"/>
          </a:xfrm>
        </p:spPr>
        <p:txBody>
          <a:bodyPr>
            <a:noAutofit/>
          </a:bodyPr>
          <a:lstStyle>
            <a:lvl1pPr marL="0" indent="0">
              <a:buNone/>
              <a:defRPr sz="3136"/>
            </a:lvl1pPr>
          </a:lstStyle>
          <a:p>
            <a:pPr lvl="0"/>
            <a:r>
              <a:rPr lang="en-US"/>
              <a:t>Edit Master text styles</a:t>
            </a:r>
          </a:p>
        </p:txBody>
      </p:sp>
      <p:sp>
        <p:nvSpPr>
          <p:cNvPr id="63" name="Content Placeholder 59"/>
          <p:cNvSpPr>
            <a:spLocks noGrp="1"/>
          </p:cNvSpPr>
          <p:nvPr>
            <p:ph sz="quarter" idx="13"/>
          </p:nvPr>
        </p:nvSpPr>
        <p:spPr>
          <a:xfrm>
            <a:off x="9126405" y="1411757"/>
            <a:ext cx="2796357" cy="5155174"/>
          </a:xfrm>
        </p:spPr>
        <p:txBody>
          <a:bodyPr>
            <a:noAutofit/>
          </a:bodyPr>
          <a:lstStyle>
            <a:lvl1pPr marL="0" indent="0">
              <a:buNone/>
              <a:defRPr sz="3136"/>
            </a:lvl1pPr>
          </a:lstStyle>
          <a:p>
            <a:pPr lvl="0"/>
            <a:r>
              <a:rPr lang="en-US"/>
              <a:t>Edit Master text styles</a:t>
            </a:r>
          </a:p>
        </p:txBody>
      </p:sp>
    </p:spTree>
    <p:extLst>
      <p:ext uri="{BB962C8B-B14F-4D97-AF65-F5344CB8AC3E}">
        <p14:creationId xmlns:p14="http://schemas.microsoft.com/office/powerpoint/2010/main" val="35369560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60"/>
                        </p:tgtEl>
                        <p:attrNameLst>
                          <p:attrName>style.visibility</p:attrName>
                        </p:attrNameLst>
                      </p:cBhvr>
                      <p:to>
                        <p:strVal val="visible"/>
                      </p:to>
                    </p:set>
                  </p:childTnLst>
                </p:cTn>
              </p:par>
            </p:tnLst>
          </p:tmpl>
        </p:tmplLst>
      </p:bldP>
      <p:bldP spid="61"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1"/>
                        </p:tgtEl>
                        <p:attrNameLst>
                          <p:attrName>style.visibility</p:attrName>
                        </p:attrNameLst>
                      </p:cBhvr>
                      <p:to>
                        <p:strVal val="visible"/>
                      </p:to>
                    </p:set>
                  </p:childTnLst>
                </p:cTn>
              </p:par>
            </p:tnLst>
          </p:tmpl>
        </p:tmplLst>
      </p:bldP>
      <p:bldP spid="62"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2"/>
                        </p:tgtEl>
                        <p:attrNameLst>
                          <p:attrName>style.visibility</p:attrName>
                        </p:attrNameLst>
                      </p:cBhvr>
                      <p:to>
                        <p:strVal val="visible"/>
                      </p:to>
                    </p:set>
                  </p:childTnLst>
                </p:cTn>
              </p:par>
            </p:tnLst>
          </p:tmpl>
        </p:tmplLst>
      </p:bldP>
      <p:bldP spid="63"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3"/>
                        </p:tgtEl>
                        <p:attrNameLst>
                          <p:attrName>style.visibility</p:attrName>
                        </p:attrNameLst>
                      </p:cBhvr>
                      <p:to>
                        <p:strVal val="visible"/>
                      </p:to>
                    </p:set>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1973570"/>
          </a:xfrm>
        </p:spPr>
        <p:txBody>
          <a:bodyPr wrap="square">
            <a:spAutoFit/>
          </a:bodyPr>
          <a:lstStyle>
            <a:lvl1pPr>
              <a:defRPr sz="6469" baseline="0">
                <a:solidFill>
                  <a:srgbClr val="0078D7"/>
                </a:soli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53508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9851526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5" y="292608"/>
            <a:ext cx="11658600" cy="845897"/>
          </a:xfrm>
        </p:spPr>
        <p:txBody>
          <a:bodyPr wrap="square">
            <a:spAutoFit/>
          </a:bodyPr>
          <a:lstStyle>
            <a:lvl1pPr>
              <a:defRPr sz="4800" baseline="0">
                <a:solidFill>
                  <a:srgbClr val="0078D7"/>
                </a:solidFill>
              </a:defRPr>
            </a:lvl1pPr>
          </a:lstStyle>
          <a:p>
            <a:r>
              <a:rPr lang="en-US" dirty="0"/>
              <a:t>Video Title</a:t>
            </a:r>
          </a:p>
        </p:txBody>
      </p:sp>
      <p:grpSp>
        <p:nvGrpSpPr>
          <p:cNvPr id="7" name="Group 6">
            <a:extLst>
              <a:ext uri="{FF2B5EF4-FFF2-40B4-BE49-F238E27FC236}">
                <a16:creationId xmlns:a16="http://schemas.microsoft.com/office/drawing/2014/main" id="{9AF37199-6030-4C10-9BF2-3226DD45EFC3}"/>
              </a:ext>
            </a:extLst>
          </p:cNvPr>
          <p:cNvGrpSpPr>
            <a:grpSpLocks noChangeAspect="1"/>
          </p:cNvGrpSpPr>
          <p:nvPr userDrawn="1"/>
        </p:nvGrpSpPr>
        <p:grpSpPr>
          <a:xfrm>
            <a:off x="3939412" y="2438400"/>
            <a:ext cx="4313176" cy="2590800"/>
            <a:chOff x="10156031" y="3728242"/>
            <a:chExt cx="1892300" cy="1136650"/>
          </a:xfrm>
        </p:grpSpPr>
        <p:sp>
          <p:nvSpPr>
            <p:cNvPr id="8" name="Freeform 310">
              <a:extLst>
                <a:ext uri="{FF2B5EF4-FFF2-40B4-BE49-F238E27FC236}">
                  <a16:creationId xmlns:a16="http://schemas.microsoft.com/office/drawing/2014/main" id="{D50538D4-DB85-4899-9401-DDCA739F9507}"/>
                </a:ext>
              </a:extLst>
            </p:cNvPr>
            <p:cNvSpPr>
              <a:spLocks/>
            </p:cNvSpPr>
            <p:nvPr/>
          </p:nvSpPr>
          <p:spPr bwMode="auto">
            <a:xfrm>
              <a:off x="10156031" y="4583904"/>
              <a:ext cx="1892300" cy="258763"/>
            </a:xfrm>
            <a:custGeom>
              <a:avLst/>
              <a:gdLst>
                <a:gd name="T0" fmla="*/ 0 w 1192"/>
                <a:gd name="T1" fmla="*/ 142 h 163"/>
                <a:gd name="T2" fmla="*/ 142 w 1192"/>
                <a:gd name="T3" fmla="*/ 64 h 163"/>
                <a:gd name="T4" fmla="*/ 837 w 1192"/>
                <a:gd name="T5" fmla="*/ 0 h 163"/>
                <a:gd name="T6" fmla="*/ 1050 w 1192"/>
                <a:gd name="T7" fmla="*/ 64 h 163"/>
                <a:gd name="T8" fmla="*/ 1192 w 1192"/>
                <a:gd name="T9" fmla="*/ 142 h 163"/>
                <a:gd name="T10" fmla="*/ 589 w 1192"/>
                <a:gd name="T11" fmla="*/ 163 h 163"/>
                <a:gd name="T12" fmla="*/ 0 w 1192"/>
                <a:gd name="T13" fmla="*/ 142 h 163"/>
                <a:gd name="T14" fmla="*/ 0 w 1192"/>
                <a:gd name="T15" fmla="*/ 142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63">
                  <a:moveTo>
                    <a:pt x="0" y="142"/>
                  </a:moveTo>
                  <a:lnTo>
                    <a:pt x="142" y="64"/>
                  </a:lnTo>
                  <a:lnTo>
                    <a:pt x="837" y="0"/>
                  </a:lnTo>
                  <a:lnTo>
                    <a:pt x="1050" y="64"/>
                  </a:lnTo>
                  <a:lnTo>
                    <a:pt x="1192" y="142"/>
                  </a:lnTo>
                  <a:lnTo>
                    <a:pt x="589" y="163"/>
                  </a:lnTo>
                  <a:lnTo>
                    <a:pt x="0" y="142"/>
                  </a:lnTo>
                  <a:lnTo>
                    <a:pt x="0" y="14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311">
              <a:extLst>
                <a:ext uri="{FF2B5EF4-FFF2-40B4-BE49-F238E27FC236}">
                  <a16:creationId xmlns:a16="http://schemas.microsoft.com/office/drawing/2014/main" id="{319993E5-8964-46F7-B421-A4230318C690}"/>
                </a:ext>
              </a:extLst>
            </p:cNvPr>
            <p:cNvSpPr>
              <a:spLocks/>
            </p:cNvSpPr>
            <p:nvPr/>
          </p:nvSpPr>
          <p:spPr bwMode="auto">
            <a:xfrm>
              <a:off x="10381456" y="3728242"/>
              <a:ext cx="1441450" cy="957263"/>
            </a:xfrm>
            <a:custGeom>
              <a:avLst/>
              <a:gdLst>
                <a:gd name="T0" fmla="*/ 908 w 908"/>
                <a:gd name="T1" fmla="*/ 603 h 603"/>
                <a:gd name="T2" fmla="*/ 0 w 908"/>
                <a:gd name="T3" fmla="*/ 603 h 603"/>
                <a:gd name="T4" fmla="*/ 0 w 908"/>
                <a:gd name="T5" fmla="*/ 0 h 603"/>
                <a:gd name="T6" fmla="*/ 908 w 908"/>
                <a:gd name="T7" fmla="*/ 0 h 603"/>
                <a:gd name="T8" fmla="*/ 908 w 908"/>
                <a:gd name="T9" fmla="*/ 603 h 603"/>
                <a:gd name="T10" fmla="*/ 908 w 908"/>
                <a:gd name="T11" fmla="*/ 603 h 603"/>
              </a:gdLst>
              <a:ahLst/>
              <a:cxnLst>
                <a:cxn ang="0">
                  <a:pos x="T0" y="T1"/>
                </a:cxn>
                <a:cxn ang="0">
                  <a:pos x="T2" y="T3"/>
                </a:cxn>
                <a:cxn ang="0">
                  <a:pos x="T4" y="T5"/>
                </a:cxn>
                <a:cxn ang="0">
                  <a:pos x="T6" y="T7"/>
                </a:cxn>
                <a:cxn ang="0">
                  <a:pos x="T8" y="T9"/>
                </a:cxn>
                <a:cxn ang="0">
                  <a:pos x="T10" y="T11"/>
                </a:cxn>
              </a:cxnLst>
              <a:rect l="0" t="0" r="r" b="b"/>
              <a:pathLst>
                <a:path w="908" h="603">
                  <a:moveTo>
                    <a:pt x="908" y="603"/>
                  </a:moveTo>
                  <a:lnTo>
                    <a:pt x="0" y="603"/>
                  </a:lnTo>
                  <a:lnTo>
                    <a:pt x="0" y="0"/>
                  </a:lnTo>
                  <a:lnTo>
                    <a:pt x="908" y="0"/>
                  </a:lnTo>
                  <a:lnTo>
                    <a:pt x="908" y="603"/>
                  </a:lnTo>
                  <a:lnTo>
                    <a:pt x="908" y="60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312">
              <a:extLst>
                <a:ext uri="{FF2B5EF4-FFF2-40B4-BE49-F238E27FC236}">
                  <a16:creationId xmlns:a16="http://schemas.microsoft.com/office/drawing/2014/main" id="{B468FE64-ECE9-4327-B8EF-AFF453EB141C}"/>
                </a:ext>
              </a:extLst>
            </p:cNvPr>
            <p:cNvSpPr>
              <a:spLocks/>
            </p:cNvSpPr>
            <p:nvPr/>
          </p:nvSpPr>
          <p:spPr bwMode="auto">
            <a:xfrm>
              <a:off x="10381456" y="3728242"/>
              <a:ext cx="1238250" cy="957263"/>
            </a:xfrm>
            <a:custGeom>
              <a:avLst/>
              <a:gdLst>
                <a:gd name="T0" fmla="*/ 213 w 780"/>
                <a:gd name="T1" fmla="*/ 603 h 603"/>
                <a:gd name="T2" fmla="*/ 0 w 780"/>
                <a:gd name="T3" fmla="*/ 603 h 603"/>
                <a:gd name="T4" fmla="*/ 0 w 780"/>
                <a:gd name="T5" fmla="*/ 0 h 603"/>
                <a:gd name="T6" fmla="*/ 780 w 780"/>
                <a:gd name="T7" fmla="*/ 0 h 603"/>
                <a:gd name="T8" fmla="*/ 213 w 780"/>
                <a:gd name="T9" fmla="*/ 603 h 603"/>
                <a:gd name="T10" fmla="*/ 213 w 780"/>
                <a:gd name="T11" fmla="*/ 603 h 603"/>
              </a:gdLst>
              <a:ahLst/>
              <a:cxnLst>
                <a:cxn ang="0">
                  <a:pos x="T0" y="T1"/>
                </a:cxn>
                <a:cxn ang="0">
                  <a:pos x="T2" y="T3"/>
                </a:cxn>
                <a:cxn ang="0">
                  <a:pos x="T4" y="T5"/>
                </a:cxn>
                <a:cxn ang="0">
                  <a:pos x="T6" y="T7"/>
                </a:cxn>
                <a:cxn ang="0">
                  <a:pos x="T8" y="T9"/>
                </a:cxn>
                <a:cxn ang="0">
                  <a:pos x="T10" y="T11"/>
                </a:cxn>
              </a:cxnLst>
              <a:rect l="0" t="0" r="r" b="b"/>
              <a:pathLst>
                <a:path w="780" h="603">
                  <a:moveTo>
                    <a:pt x="213" y="603"/>
                  </a:moveTo>
                  <a:lnTo>
                    <a:pt x="0" y="603"/>
                  </a:lnTo>
                  <a:lnTo>
                    <a:pt x="0" y="0"/>
                  </a:lnTo>
                  <a:lnTo>
                    <a:pt x="780" y="0"/>
                  </a:lnTo>
                  <a:lnTo>
                    <a:pt x="213" y="603"/>
                  </a:lnTo>
                  <a:lnTo>
                    <a:pt x="213" y="60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313">
              <a:extLst>
                <a:ext uri="{FF2B5EF4-FFF2-40B4-BE49-F238E27FC236}">
                  <a16:creationId xmlns:a16="http://schemas.microsoft.com/office/drawing/2014/main" id="{3DF3FB8E-16CA-42DD-B916-98D71DD83DAE}"/>
                </a:ext>
              </a:extLst>
            </p:cNvPr>
            <p:cNvSpPr>
              <a:spLocks/>
            </p:cNvSpPr>
            <p:nvPr/>
          </p:nvSpPr>
          <p:spPr bwMode="auto">
            <a:xfrm>
              <a:off x="10449718" y="3806029"/>
              <a:ext cx="1306513" cy="800100"/>
            </a:xfrm>
            <a:custGeom>
              <a:avLst/>
              <a:gdLst>
                <a:gd name="T0" fmla="*/ 823 w 823"/>
                <a:gd name="T1" fmla="*/ 504 h 504"/>
                <a:gd name="T2" fmla="*/ 0 w 823"/>
                <a:gd name="T3" fmla="*/ 504 h 504"/>
                <a:gd name="T4" fmla="*/ 0 w 823"/>
                <a:gd name="T5" fmla="*/ 0 h 504"/>
                <a:gd name="T6" fmla="*/ 823 w 823"/>
                <a:gd name="T7" fmla="*/ 0 h 504"/>
                <a:gd name="T8" fmla="*/ 823 w 823"/>
                <a:gd name="T9" fmla="*/ 504 h 504"/>
                <a:gd name="T10" fmla="*/ 823 w 823"/>
                <a:gd name="T11" fmla="*/ 504 h 504"/>
              </a:gdLst>
              <a:ahLst/>
              <a:cxnLst>
                <a:cxn ang="0">
                  <a:pos x="T0" y="T1"/>
                </a:cxn>
                <a:cxn ang="0">
                  <a:pos x="T2" y="T3"/>
                </a:cxn>
                <a:cxn ang="0">
                  <a:pos x="T4" y="T5"/>
                </a:cxn>
                <a:cxn ang="0">
                  <a:pos x="T6" y="T7"/>
                </a:cxn>
                <a:cxn ang="0">
                  <a:pos x="T8" y="T9"/>
                </a:cxn>
                <a:cxn ang="0">
                  <a:pos x="T10" y="T11"/>
                </a:cxn>
              </a:cxnLst>
              <a:rect l="0" t="0" r="r" b="b"/>
              <a:pathLst>
                <a:path w="823" h="504">
                  <a:moveTo>
                    <a:pt x="823" y="504"/>
                  </a:moveTo>
                  <a:lnTo>
                    <a:pt x="0" y="504"/>
                  </a:lnTo>
                  <a:lnTo>
                    <a:pt x="0" y="0"/>
                  </a:lnTo>
                  <a:lnTo>
                    <a:pt x="823" y="0"/>
                  </a:lnTo>
                  <a:lnTo>
                    <a:pt x="823" y="504"/>
                  </a:lnTo>
                  <a:lnTo>
                    <a:pt x="823" y="50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314">
              <a:extLst>
                <a:ext uri="{FF2B5EF4-FFF2-40B4-BE49-F238E27FC236}">
                  <a16:creationId xmlns:a16="http://schemas.microsoft.com/office/drawing/2014/main" id="{A0E68EAB-AD51-439E-9EAA-A5C56A3DF689}"/>
                </a:ext>
              </a:extLst>
            </p:cNvPr>
            <p:cNvSpPr>
              <a:spLocks/>
            </p:cNvSpPr>
            <p:nvPr/>
          </p:nvSpPr>
          <p:spPr bwMode="auto">
            <a:xfrm>
              <a:off x="10156031" y="4809329"/>
              <a:ext cx="1892300" cy="55563"/>
            </a:xfrm>
            <a:custGeom>
              <a:avLst/>
              <a:gdLst>
                <a:gd name="T0" fmla="*/ 1192 w 1192"/>
                <a:gd name="T1" fmla="*/ 35 h 35"/>
                <a:gd name="T2" fmla="*/ 0 w 1192"/>
                <a:gd name="T3" fmla="*/ 35 h 35"/>
                <a:gd name="T4" fmla="*/ 0 w 1192"/>
                <a:gd name="T5" fmla="*/ 0 h 35"/>
                <a:gd name="T6" fmla="*/ 1192 w 1192"/>
                <a:gd name="T7" fmla="*/ 0 h 35"/>
                <a:gd name="T8" fmla="*/ 1192 w 1192"/>
                <a:gd name="T9" fmla="*/ 35 h 35"/>
                <a:gd name="T10" fmla="*/ 1192 w 1192"/>
                <a:gd name="T11" fmla="*/ 35 h 35"/>
              </a:gdLst>
              <a:ahLst/>
              <a:cxnLst>
                <a:cxn ang="0">
                  <a:pos x="T0" y="T1"/>
                </a:cxn>
                <a:cxn ang="0">
                  <a:pos x="T2" y="T3"/>
                </a:cxn>
                <a:cxn ang="0">
                  <a:pos x="T4" y="T5"/>
                </a:cxn>
                <a:cxn ang="0">
                  <a:pos x="T6" y="T7"/>
                </a:cxn>
                <a:cxn ang="0">
                  <a:pos x="T8" y="T9"/>
                </a:cxn>
                <a:cxn ang="0">
                  <a:pos x="T10" y="T11"/>
                </a:cxn>
              </a:cxnLst>
              <a:rect l="0" t="0" r="r" b="b"/>
              <a:pathLst>
                <a:path w="1192" h="35">
                  <a:moveTo>
                    <a:pt x="1192" y="35"/>
                  </a:moveTo>
                  <a:lnTo>
                    <a:pt x="0" y="35"/>
                  </a:lnTo>
                  <a:lnTo>
                    <a:pt x="0" y="0"/>
                  </a:lnTo>
                  <a:lnTo>
                    <a:pt x="1192" y="0"/>
                  </a:lnTo>
                  <a:lnTo>
                    <a:pt x="1192" y="35"/>
                  </a:lnTo>
                  <a:lnTo>
                    <a:pt x="1192" y="3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315">
              <a:extLst>
                <a:ext uri="{FF2B5EF4-FFF2-40B4-BE49-F238E27FC236}">
                  <a16:creationId xmlns:a16="http://schemas.microsoft.com/office/drawing/2014/main" id="{4A24C8C4-040A-4D87-B379-F37592504D46}"/>
                </a:ext>
              </a:extLst>
            </p:cNvPr>
            <p:cNvSpPr>
              <a:spLocks/>
            </p:cNvSpPr>
            <p:nvPr/>
          </p:nvSpPr>
          <p:spPr bwMode="auto">
            <a:xfrm>
              <a:off x="10516393" y="3874292"/>
              <a:ext cx="1160463" cy="101600"/>
            </a:xfrm>
            <a:custGeom>
              <a:avLst/>
              <a:gdLst>
                <a:gd name="T0" fmla="*/ 731 w 731"/>
                <a:gd name="T1" fmla="*/ 64 h 64"/>
                <a:gd name="T2" fmla="*/ 0 w 731"/>
                <a:gd name="T3" fmla="*/ 64 h 64"/>
                <a:gd name="T4" fmla="*/ 0 w 731"/>
                <a:gd name="T5" fmla="*/ 0 h 64"/>
                <a:gd name="T6" fmla="*/ 731 w 731"/>
                <a:gd name="T7" fmla="*/ 0 h 64"/>
                <a:gd name="T8" fmla="*/ 731 w 731"/>
                <a:gd name="T9" fmla="*/ 64 h 64"/>
                <a:gd name="T10" fmla="*/ 731 w 731"/>
                <a:gd name="T11" fmla="*/ 64 h 64"/>
              </a:gdLst>
              <a:ahLst/>
              <a:cxnLst>
                <a:cxn ang="0">
                  <a:pos x="T0" y="T1"/>
                </a:cxn>
                <a:cxn ang="0">
                  <a:pos x="T2" y="T3"/>
                </a:cxn>
                <a:cxn ang="0">
                  <a:pos x="T4" y="T5"/>
                </a:cxn>
                <a:cxn ang="0">
                  <a:pos x="T6" y="T7"/>
                </a:cxn>
                <a:cxn ang="0">
                  <a:pos x="T8" y="T9"/>
                </a:cxn>
                <a:cxn ang="0">
                  <a:pos x="T10" y="T11"/>
                </a:cxn>
              </a:cxnLst>
              <a:rect l="0" t="0" r="r" b="b"/>
              <a:pathLst>
                <a:path w="731" h="64">
                  <a:moveTo>
                    <a:pt x="731" y="64"/>
                  </a:moveTo>
                  <a:lnTo>
                    <a:pt x="0" y="64"/>
                  </a:lnTo>
                  <a:lnTo>
                    <a:pt x="0" y="0"/>
                  </a:lnTo>
                  <a:lnTo>
                    <a:pt x="731" y="0"/>
                  </a:lnTo>
                  <a:lnTo>
                    <a:pt x="731" y="64"/>
                  </a:lnTo>
                  <a:lnTo>
                    <a:pt x="731" y="64"/>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316">
              <a:extLst>
                <a:ext uri="{FF2B5EF4-FFF2-40B4-BE49-F238E27FC236}">
                  <a16:creationId xmlns:a16="http://schemas.microsoft.com/office/drawing/2014/main" id="{7562C426-FBEE-4ABD-A311-CCD909864498}"/>
                </a:ext>
              </a:extLst>
            </p:cNvPr>
            <p:cNvSpPr>
              <a:spLocks/>
            </p:cNvSpPr>
            <p:nvPr/>
          </p:nvSpPr>
          <p:spPr bwMode="auto">
            <a:xfrm>
              <a:off x="10516393" y="4042567"/>
              <a:ext cx="271463" cy="484188"/>
            </a:xfrm>
            <a:custGeom>
              <a:avLst/>
              <a:gdLst>
                <a:gd name="T0" fmla="*/ 171 w 171"/>
                <a:gd name="T1" fmla="*/ 305 h 305"/>
                <a:gd name="T2" fmla="*/ 0 w 171"/>
                <a:gd name="T3" fmla="*/ 305 h 305"/>
                <a:gd name="T4" fmla="*/ 0 w 171"/>
                <a:gd name="T5" fmla="*/ 0 h 305"/>
                <a:gd name="T6" fmla="*/ 171 w 171"/>
                <a:gd name="T7" fmla="*/ 0 h 305"/>
                <a:gd name="T8" fmla="*/ 171 w 171"/>
                <a:gd name="T9" fmla="*/ 305 h 305"/>
                <a:gd name="T10" fmla="*/ 171 w 171"/>
                <a:gd name="T11" fmla="*/ 305 h 305"/>
              </a:gdLst>
              <a:ahLst/>
              <a:cxnLst>
                <a:cxn ang="0">
                  <a:pos x="T0" y="T1"/>
                </a:cxn>
                <a:cxn ang="0">
                  <a:pos x="T2" y="T3"/>
                </a:cxn>
                <a:cxn ang="0">
                  <a:pos x="T4" y="T5"/>
                </a:cxn>
                <a:cxn ang="0">
                  <a:pos x="T6" y="T7"/>
                </a:cxn>
                <a:cxn ang="0">
                  <a:pos x="T8" y="T9"/>
                </a:cxn>
                <a:cxn ang="0">
                  <a:pos x="T10" y="T11"/>
                </a:cxn>
              </a:cxnLst>
              <a:rect l="0" t="0" r="r" b="b"/>
              <a:pathLst>
                <a:path w="171" h="305">
                  <a:moveTo>
                    <a:pt x="171" y="305"/>
                  </a:moveTo>
                  <a:lnTo>
                    <a:pt x="0" y="305"/>
                  </a:lnTo>
                  <a:lnTo>
                    <a:pt x="0" y="0"/>
                  </a:lnTo>
                  <a:lnTo>
                    <a:pt x="171" y="0"/>
                  </a:lnTo>
                  <a:lnTo>
                    <a:pt x="171" y="305"/>
                  </a:lnTo>
                  <a:lnTo>
                    <a:pt x="171" y="3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317">
              <a:extLst>
                <a:ext uri="{FF2B5EF4-FFF2-40B4-BE49-F238E27FC236}">
                  <a16:creationId xmlns:a16="http://schemas.microsoft.com/office/drawing/2014/main" id="{C23523A8-6CA6-4E7C-A797-A4B39CD2960C}"/>
                </a:ext>
              </a:extLst>
            </p:cNvPr>
            <p:cNvSpPr>
              <a:spLocks/>
            </p:cNvSpPr>
            <p:nvPr/>
          </p:nvSpPr>
          <p:spPr bwMode="auto">
            <a:xfrm>
              <a:off x="10854531" y="4042567"/>
              <a:ext cx="822325" cy="484188"/>
            </a:xfrm>
            <a:custGeom>
              <a:avLst/>
              <a:gdLst>
                <a:gd name="T0" fmla="*/ 518 w 518"/>
                <a:gd name="T1" fmla="*/ 305 h 305"/>
                <a:gd name="T2" fmla="*/ 0 w 518"/>
                <a:gd name="T3" fmla="*/ 305 h 305"/>
                <a:gd name="T4" fmla="*/ 0 w 518"/>
                <a:gd name="T5" fmla="*/ 0 h 305"/>
                <a:gd name="T6" fmla="*/ 518 w 518"/>
                <a:gd name="T7" fmla="*/ 0 h 305"/>
                <a:gd name="T8" fmla="*/ 518 w 518"/>
                <a:gd name="T9" fmla="*/ 305 h 305"/>
                <a:gd name="T10" fmla="*/ 518 w 518"/>
                <a:gd name="T11" fmla="*/ 305 h 305"/>
              </a:gdLst>
              <a:ahLst/>
              <a:cxnLst>
                <a:cxn ang="0">
                  <a:pos x="T0" y="T1"/>
                </a:cxn>
                <a:cxn ang="0">
                  <a:pos x="T2" y="T3"/>
                </a:cxn>
                <a:cxn ang="0">
                  <a:pos x="T4" y="T5"/>
                </a:cxn>
                <a:cxn ang="0">
                  <a:pos x="T6" y="T7"/>
                </a:cxn>
                <a:cxn ang="0">
                  <a:pos x="T8" y="T9"/>
                </a:cxn>
                <a:cxn ang="0">
                  <a:pos x="T10" y="T11"/>
                </a:cxn>
              </a:cxnLst>
              <a:rect l="0" t="0" r="r" b="b"/>
              <a:pathLst>
                <a:path w="518" h="305">
                  <a:moveTo>
                    <a:pt x="518" y="305"/>
                  </a:moveTo>
                  <a:lnTo>
                    <a:pt x="0" y="305"/>
                  </a:lnTo>
                  <a:lnTo>
                    <a:pt x="0" y="0"/>
                  </a:lnTo>
                  <a:lnTo>
                    <a:pt x="518" y="0"/>
                  </a:lnTo>
                  <a:lnTo>
                    <a:pt x="518" y="305"/>
                  </a:lnTo>
                  <a:lnTo>
                    <a:pt x="518" y="3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318">
              <a:extLst>
                <a:ext uri="{FF2B5EF4-FFF2-40B4-BE49-F238E27FC236}">
                  <a16:creationId xmlns:a16="http://schemas.microsoft.com/office/drawing/2014/main" id="{E5EAE584-2F90-49F7-AAB2-B4B8D9039D0D}"/>
                </a:ext>
              </a:extLst>
            </p:cNvPr>
            <p:cNvSpPr>
              <a:spLocks/>
            </p:cNvSpPr>
            <p:nvPr/>
          </p:nvSpPr>
          <p:spPr bwMode="auto">
            <a:xfrm>
              <a:off x="11214893" y="4201317"/>
              <a:ext cx="123825" cy="168275"/>
            </a:xfrm>
            <a:custGeom>
              <a:avLst/>
              <a:gdLst>
                <a:gd name="T0" fmla="*/ 0 w 78"/>
                <a:gd name="T1" fmla="*/ 106 h 106"/>
                <a:gd name="T2" fmla="*/ 0 w 78"/>
                <a:gd name="T3" fmla="*/ 0 h 106"/>
                <a:gd name="T4" fmla="*/ 78 w 78"/>
                <a:gd name="T5" fmla="*/ 56 h 106"/>
                <a:gd name="T6" fmla="*/ 0 w 78"/>
                <a:gd name="T7" fmla="*/ 106 h 106"/>
                <a:gd name="T8" fmla="*/ 0 w 78"/>
                <a:gd name="T9" fmla="*/ 106 h 106"/>
              </a:gdLst>
              <a:ahLst/>
              <a:cxnLst>
                <a:cxn ang="0">
                  <a:pos x="T0" y="T1"/>
                </a:cxn>
                <a:cxn ang="0">
                  <a:pos x="T2" y="T3"/>
                </a:cxn>
                <a:cxn ang="0">
                  <a:pos x="T4" y="T5"/>
                </a:cxn>
                <a:cxn ang="0">
                  <a:pos x="T6" y="T7"/>
                </a:cxn>
                <a:cxn ang="0">
                  <a:pos x="T8" y="T9"/>
                </a:cxn>
              </a:cxnLst>
              <a:rect l="0" t="0" r="r" b="b"/>
              <a:pathLst>
                <a:path w="78" h="106">
                  <a:moveTo>
                    <a:pt x="0" y="106"/>
                  </a:moveTo>
                  <a:lnTo>
                    <a:pt x="0" y="0"/>
                  </a:lnTo>
                  <a:lnTo>
                    <a:pt x="78" y="56"/>
                  </a:lnTo>
                  <a:lnTo>
                    <a:pt x="0" y="106"/>
                  </a:lnTo>
                  <a:lnTo>
                    <a:pt x="0" y="10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319">
              <a:extLst>
                <a:ext uri="{FF2B5EF4-FFF2-40B4-BE49-F238E27FC236}">
                  <a16:creationId xmlns:a16="http://schemas.microsoft.com/office/drawing/2014/main" id="{50734464-F025-4254-815B-536C0BE68594}"/>
                </a:ext>
              </a:extLst>
            </p:cNvPr>
            <p:cNvSpPr>
              <a:spLocks noEditPoints="1"/>
            </p:cNvSpPr>
            <p:nvPr/>
          </p:nvSpPr>
          <p:spPr bwMode="auto">
            <a:xfrm>
              <a:off x="11068843" y="4110829"/>
              <a:ext cx="371475" cy="360363"/>
            </a:xfrm>
            <a:custGeom>
              <a:avLst/>
              <a:gdLst>
                <a:gd name="T0" fmla="*/ 48 w 99"/>
                <a:gd name="T1" fmla="*/ 96 h 96"/>
                <a:gd name="T2" fmla="*/ 0 w 99"/>
                <a:gd name="T3" fmla="*/ 48 h 96"/>
                <a:gd name="T4" fmla="*/ 48 w 99"/>
                <a:gd name="T5" fmla="*/ 0 h 96"/>
                <a:gd name="T6" fmla="*/ 99 w 99"/>
                <a:gd name="T7" fmla="*/ 48 h 96"/>
                <a:gd name="T8" fmla="*/ 48 w 99"/>
                <a:gd name="T9" fmla="*/ 96 h 96"/>
                <a:gd name="T10" fmla="*/ 48 w 99"/>
                <a:gd name="T11" fmla="*/ 9 h 96"/>
                <a:gd name="T12" fmla="*/ 12 w 99"/>
                <a:gd name="T13" fmla="*/ 48 h 96"/>
                <a:gd name="T14" fmla="*/ 48 w 99"/>
                <a:gd name="T15" fmla="*/ 87 h 96"/>
                <a:gd name="T16" fmla="*/ 87 w 99"/>
                <a:gd name="T17" fmla="*/ 48 h 96"/>
                <a:gd name="T18" fmla="*/ 48 w 99"/>
                <a:gd name="T19" fmla="*/ 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6">
                  <a:moveTo>
                    <a:pt x="48" y="96"/>
                  </a:moveTo>
                  <a:cubicBezTo>
                    <a:pt x="24" y="96"/>
                    <a:pt x="0" y="75"/>
                    <a:pt x="0" y="48"/>
                  </a:cubicBezTo>
                  <a:cubicBezTo>
                    <a:pt x="0" y="21"/>
                    <a:pt x="24" y="0"/>
                    <a:pt x="48" y="0"/>
                  </a:cubicBezTo>
                  <a:cubicBezTo>
                    <a:pt x="75" y="0"/>
                    <a:pt x="99" y="21"/>
                    <a:pt x="99" y="48"/>
                  </a:cubicBezTo>
                  <a:cubicBezTo>
                    <a:pt x="99" y="75"/>
                    <a:pt x="75" y="96"/>
                    <a:pt x="48" y="96"/>
                  </a:cubicBezTo>
                  <a:moveTo>
                    <a:pt x="48" y="9"/>
                  </a:moveTo>
                  <a:cubicBezTo>
                    <a:pt x="27" y="9"/>
                    <a:pt x="12" y="27"/>
                    <a:pt x="12" y="48"/>
                  </a:cubicBezTo>
                  <a:cubicBezTo>
                    <a:pt x="12" y="69"/>
                    <a:pt x="27" y="87"/>
                    <a:pt x="48" y="87"/>
                  </a:cubicBezTo>
                  <a:cubicBezTo>
                    <a:pt x="72" y="87"/>
                    <a:pt x="87" y="69"/>
                    <a:pt x="87" y="48"/>
                  </a:cubicBezTo>
                  <a:cubicBezTo>
                    <a:pt x="87" y="27"/>
                    <a:pt x="72" y="9"/>
                    <a:pt x="48" y="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320">
              <a:extLst>
                <a:ext uri="{FF2B5EF4-FFF2-40B4-BE49-F238E27FC236}">
                  <a16:creationId xmlns:a16="http://schemas.microsoft.com/office/drawing/2014/main" id="{3DB69E1F-191F-4CD0-8C7B-507248471562}"/>
                </a:ext>
              </a:extLst>
            </p:cNvPr>
            <p:cNvSpPr>
              <a:spLocks noEditPoints="1"/>
            </p:cNvSpPr>
            <p:nvPr/>
          </p:nvSpPr>
          <p:spPr bwMode="auto">
            <a:xfrm>
              <a:off x="10449718" y="3806029"/>
              <a:ext cx="1103313" cy="800100"/>
            </a:xfrm>
            <a:custGeom>
              <a:avLst/>
              <a:gdLst>
                <a:gd name="T0" fmla="*/ 42 w 695"/>
                <a:gd name="T1" fmla="*/ 454 h 504"/>
                <a:gd name="T2" fmla="*/ 42 w 695"/>
                <a:gd name="T3" fmla="*/ 149 h 504"/>
                <a:gd name="T4" fmla="*/ 213 w 695"/>
                <a:gd name="T5" fmla="*/ 149 h 504"/>
                <a:gd name="T6" fmla="*/ 213 w 695"/>
                <a:gd name="T7" fmla="*/ 454 h 504"/>
                <a:gd name="T8" fmla="*/ 42 w 695"/>
                <a:gd name="T9" fmla="*/ 454 h 504"/>
                <a:gd name="T10" fmla="*/ 42 w 695"/>
                <a:gd name="T11" fmla="*/ 454 h 504"/>
                <a:gd name="T12" fmla="*/ 695 w 695"/>
                <a:gd name="T13" fmla="*/ 0 h 504"/>
                <a:gd name="T14" fmla="*/ 0 w 695"/>
                <a:gd name="T15" fmla="*/ 0 h 504"/>
                <a:gd name="T16" fmla="*/ 0 w 695"/>
                <a:gd name="T17" fmla="*/ 504 h 504"/>
                <a:gd name="T18" fmla="*/ 220 w 695"/>
                <a:gd name="T19" fmla="*/ 504 h 504"/>
                <a:gd name="T20" fmla="*/ 262 w 695"/>
                <a:gd name="T21" fmla="*/ 454 h 504"/>
                <a:gd name="T22" fmla="*/ 255 w 695"/>
                <a:gd name="T23" fmla="*/ 454 h 504"/>
                <a:gd name="T24" fmla="*/ 255 w 695"/>
                <a:gd name="T25" fmla="*/ 149 h 504"/>
                <a:gd name="T26" fmla="*/ 546 w 695"/>
                <a:gd name="T27" fmla="*/ 149 h 504"/>
                <a:gd name="T28" fmla="*/ 588 w 695"/>
                <a:gd name="T29" fmla="*/ 107 h 504"/>
                <a:gd name="T30" fmla="*/ 42 w 695"/>
                <a:gd name="T31" fmla="*/ 107 h 504"/>
                <a:gd name="T32" fmla="*/ 42 w 695"/>
                <a:gd name="T33" fmla="*/ 43 h 504"/>
                <a:gd name="T34" fmla="*/ 652 w 695"/>
                <a:gd name="T35" fmla="*/ 43 h 504"/>
                <a:gd name="T36" fmla="*/ 695 w 695"/>
                <a:gd name="T37" fmla="*/ 0 h 504"/>
                <a:gd name="T38" fmla="*/ 695 w 695"/>
                <a:gd name="T3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5" h="504">
                  <a:moveTo>
                    <a:pt x="42" y="454"/>
                  </a:moveTo>
                  <a:lnTo>
                    <a:pt x="42" y="149"/>
                  </a:lnTo>
                  <a:lnTo>
                    <a:pt x="213" y="149"/>
                  </a:lnTo>
                  <a:lnTo>
                    <a:pt x="213" y="454"/>
                  </a:lnTo>
                  <a:lnTo>
                    <a:pt x="42" y="454"/>
                  </a:lnTo>
                  <a:lnTo>
                    <a:pt x="42" y="454"/>
                  </a:lnTo>
                  <a:close/>
                  <a:moveTo>
                    <a:pt x="695" y="0"/>
                  </a:moveTo>
                  <a:lnTo>
                    <a:pt x="0" y="0"/>
                  </a:lnTo>
                  <a:lnTo>
                    <a:pt x="0" y="504"/>
                  </a:lnTo>
                  <a:lnTo>
                    <a:pt x="220" y="504"/>
                  </a:lnTo>
                  <a:lnTo>
                    <a:pt x="262" y="454"/>
                  </a:lnTo>
                  <a:lnTo>
                    <a:pt x="255" y="454"/>
                  </a:lnTo>
                  <a:lnTo>
                    <a:pt x="255" y="149"/>
                  </a:lnTo>
                  <a:lnTo>
                    <a:pt x="546" y="149"/>
                  </a:lnTo>
                  <a:lnTo>
                    <a:pt x="588" y="107"/>
                  </a:lnTo>
                  <a:lnTo>
                    <a:pt x="42" y="107"/>
                  </a:lnTo>
                  <a:lnTo>
                    <a:pt x="42" y="43"/>
                  </a:lnTo>
                  <a:lnTo>
                    <a:pt x="652" y="43"/>
                  </a:lnTo>
                  <a:lnTo>
                    <a:pt x="695" y="0"/>
                  </a:lnTo>
                  <a:lnTo>
                    <a:pt x="695"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321">
              <a:extLst>
                <a:ext uri="{FF2B5EF4-FFF2-40B4-BE49-F238E27FC236}">
                  <a16:creationId xmlns:a16="http://schemas.microsoft.com/office/drawing/2014/main" id="{DE60201D-78C8-471B-B590-BFAE87F31B34}"/>
                </a:ext>
              </a:extLst>
            </p:cNvPr>
            <p:cNvSpPr>
              <a:spLocks/>
            </p:cNvSpPr>
            <p:nvPr/>
          </p:nvSpPr>
          <p:spPr bwMode="auto">
            <a:xfrm>
              <a:off x="10516393" y="3874292"/>
              <a:ext cx="968375" cy="101600"/>
            </a:xfrm>
            <a:custGeom>
              <a:avLst/>
              <a:gdLst>
                <a:gd name="T0" fmla="*/ 610 w 610"/>
                <a:gd name="T1" fmla="*/ 0 h 64"/>
                <a:gd name="T2" fmla="*/ 0 w 610"/>
                <a:gd name="T3" fmla="*/ 0 h 64"/>
                <a:gd name="T4" fmla="*/ 0 w 610"/>
                <a:gd name="T5" fmla="*/ 64 h 64"/>
                <a:gd name="T6" fmla="*/ 546 w 610"/>
                <a:gd name="T7" fmla="*/ 64 h 64"/>
                <a:gd name="T8" fmla="*/ 610 w 610"/>
                <a:gd name="T9" fmla="*/ 0 h 64"/>
                <a:gd name="T10" fmla="*/ 610 w 610"/>
                <a:gd name="T11" fmla="*/ 0 h 64"/>
              </a:gdLst>
              <a:ahLst/>
              <a:cxnLst>
                <a:cxn ang="0">
                  <a:pos x="T0" y="T1"/>
                </a:cxn>
                <a:cxn ang="0">
                  <a:pos x="T2" y="T3"/>
                </a:cxn>
                <a:cxn ang="0">
                  <a:pos x="T4" y="T5"/>
                </a:cxn>
                <a:cxn ang="0">
                  <a:pos x="T6" y="T7"/>
                </a:cxn>
                <a:cxn ang="0">
                  <a:pos x="T8" y="T9"/>
                </a:cxn>
                <a:cxn ang="0">
                  <a:pos x="T10" y="T11"/>
                </a:cxn>
              </a:cxnLst>
              <a:rect l="0" t="0" r="r" b="b"/>
              <a:pathLst>
                <a:path w="610" h="64">
                  <a:moveTo>
                    <a:pt x="610" y="0"/>
                  </a:moveTo>
                  <a:lnTo>
                    <a:pt x="0" y="0"/>
                  </a:lnTo>
                  <a:lnTo>
                    <a:pt x="0" y="64"/>
                  </a:lnTo>
                  <a:lnTo>
                    <a:pt x="546" y="64"/>
                  </a:lnTo>
                  <a:lnTo>
                    <a:pt x="610" y="0"/>
                  </a:lnTo>
                  <a:lnTo>
                    <a:pt x="610" y="0"/>
                  </a:lnTo>
                  <a:close/>
                </a:path>
              </a:pathLst>
            </a:custGeom>
            <a:solidFill>
              <a:srgbClr val="7AB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322">
              <a:extLst>
                <a:ext uri="{FF2B5EF4-FFF2-40B4-BE49-F238E27FC236}">
                  <a16:creationId xmlns:a16="http://schemas.microsoft.com/office/drawing/2014/main" id="{4D775388-EAB0-41D2-93BF-80D94AA27393}"/>
                </a:ext>
              </a:extLst>
            </p:cNvPr>
            <p:cNvSpPr>
              <a:spLocks/>
            </p:cNvSpPr>
            <p:nvPr/>
          </p:nvSpPr>
          <p:spPr bwMode="auto">
            <a:xfrm>
              <a:off x="10516393" y="4042567"/>
              <a:ext cx="271463" cy="484188"/>
            </a:xfrm>
            <a:custGeom>
              <a:avLst/>
              <a:gdLst>
                <a:gd name="T0" fmla="*/ 171 w 171"/>
                <a:gd name="T1" fmla="*/ 0 h 305"/>
                <a:gd name="T2" fmla="*/ 0 w 171"/>
                <a:gd name="T3" fmla="*/ 0 h 305"/>
                <a:gd name="T4" fmla="*/ 0 w 171"/>
                <a:gd name="T5" fmla="*/ 305 h 305"/>
                <a:gd name="T6" fmla="*/ 171 w 171"/>
                <a:gd name="T7" fmla="*/ 305 h 305"/>
                <a:gd name="T8" fmla="*/ 171 w 171"/>
                <a:gd name="T9" fmla="*/ 0 h 305"/>
                <a:gd name="T10" fmla="*/ 171 w 171"/>
                <a:gd name="T11" fmla="*/ 0 h 305"/>
              </a:gdLst>
              <a:ahLst/>
              <a:cxnLst>
                <a:cxn ang="0">
                  <a:pos x="T0" y="T1"/>
                </a:cxn>
                <a:cxn ang="0">
                  <a:pos x="T2" y="T3"/>
                </a:cxn>
                <a:cxn ang="0">
                  <a:pos x="T4" y="T5"/>
                </a:cxn>
                <a:cxn ang="0">
                  <a:pos x="T6" y="T7"/>
                </a:cxn>
                <a:cxn ang="0">
                  <a:pos x="T8" y="T9"/>
                </a:cxn>
                <a:cxn ang="0">
                  <a:pos x="T10" y="T11"/>
                </a:cxn>
              </a:cxnLst>
              <a:rect l="0" t="0" r="r" b="b"/>
              <a:pathLst>
                <a:path w="171" h="305">
                  <a:moveTo>
                    <a:pt x="171" y="0"/>
                  </a:moveTo>
                  <a:lnTo>
                    <a:pt x="0" y="0"/>
                  </a:lnTo>
                  <a:lnTo>
                    <a:pt x="0" y="305"/>
                  </a:lnTo>
                  <a:lnTo>
                    <a:pt x="171" y="305"/>
                  </a:lnTo>
                  <a:lnTo>
                    <a:pt x="171" y="0"/>
                  </a:lnTo>
                  <a:lnTo>
                    <a:pt x="171" y="0"/>
                  </a:lnTo>
                  <a:close/>
                </a:path>
              </a:pathLst>
            </a:custGeom>
            <a:solidFill>
              <a:srgbClr val="FFC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323">
              <a:extLst>
                <a:ext uri="{FF2B5EF4-FFF2-40B4-BE49-F238E27FC236}">
                  <a16:creationId xmlns:a16="http://schemas.microsoft.com/office/drawing/2014/main" id="{5C381D83-D695-4762-802E-E0C85621A55F}"/>
                </a:ext>
              </a:extLst>
            </p:cNvPr>
            <p:cNvSpPr>
              <a:spLocks noEditPoints="1"/>
            </p:cNvSpPr>
            <p:nvPr/>
          </p:nvSpPr>
          <p:spPr bwMode="auto">
            <a:xfrm>
              <a:off x="10854531" y="4042567"/>
              <a:ext cx="461963" cy="484188"/>
            </a:xfrm>
            <a:custGeom>
              <a:avLst/>
              <a:gdLst>
                <a:gd name="T0" fmla="*/ 99 w 123"/>
                <a:gd name="T1" fmla="*/ 27 h 129"/>
                <a:gd name="T2" fmla="*/ 69 w 123"/>
                <a:gd name="T3" fmla="*/ 60 h 129"/>
                <a:gd name="T4" fmla="*/ 99 w 123"/>
                <a:gd name="T5" fmla="*/ 27 h 129"/>
                <a:gd name="T6" fmla="*/ 123 w 123"/>
                <a:gd name="T7" fmla="*/ 0 h 129"/>
                <a:gd name="T8" fmla="*/ 0 w 123"/>
                <a:gd name="T9" fmla="*/ 0 h 129"/>
                <a:gd name="T10" fmla="*/ 0 w 123"/>
                <a:gd name="T11" fmla="*/ 129 h 129"/>
                <a:gd name="T12" fmla="*/ 3 w 123"/>
                <a:gd name="T13" fmla="*/ 129 h 129"/>
                <a:gd name="T14" fmla="*/ 60 w 123"/>
                <a:gd name="T15" fmla="*/ 69 h 129"/>
                <a:gd name="T16" fmla="*/ 57 w 123"/>
                <a:gd name="T17" fmla="*/ 66 h 129"/>
                <a:gd name="T18" fmla="*/ 105 w 123"/>
                <a:gd name="T19" fmla="*/ 18 h 129"/>
                <a:gd name="T20" fmla="*/ 108 w 123"/>
                <a:gd name="T21" fmla="*/ 18 h 129"/>
                <a:gd name="T22" fmla="*/ 123 w 123"/>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9">
                  <a:moveTo>
                    <a:pt x="99" y="27"/>
                  </a:moveTo>
                  <a:cubicBezTo>
                    <a:pt x="84" y="30"/>
                    <a:pt x="69" y="42"/>
                    <a:pt x="69" y="60"/>
                  </a:cubicBezTo>
                  <a:cubicBezTo>
                    <a:pt x="99" y="27"/>
                    <a:pt x="99" y="27"/>
                    <a:pt x="99" y="27"/>
                  </a:cubicBezTo>
                  <a:moveTo>
                    <a:pt x="123" y="0"/>
                  </a:moveTo>
                  <a:cubicBezTo>
                    <a:pt x="0" y="0"/>
                    <a:pt x="0" y="0"/>
                    <a:pt x="0" y="0"/>
                  </a:cubicBezTo>
                  <a:cubicBezTo>
                    <a:pt x="0" y="129"/>
                    <a:pt x="0" y="129"/>
                    <a:pt x="0" y="129"/>
                  </a:cubicBezTo>
                  <a:cubicBezTo>
                    <a:pt x="3" y="129"/>
                    <a:pt x="3" y="129"/>
                    <a:pt x="3" y="129"/>
                  </a:cubicBezTo>
                  <a:cubicBezTo>
                    <a:pt x="60" y="69"/>
                    <a:pt x="60" y="69"/>
                    <a:pt x="60" y="69"/>
                  </a:cubicBezTo>
                  <a:cubicBezTo>
                    <a:pt x="57" y="69"/>
                    <a:pt x="57" y="66"/>
                    <a:pt x="57" y="66"/>
                  </a:cubicBezTo>
                  <a:cubicBezTo>
                    <a:pt x="57" y="39"/>
                    <a:pt x="81" y="18"/>
                    <a:pt x="105" y="18"/>
                  </a:cubicBezTo>
                  <a:cubicBezTo>
                    <a:pt x="108" y="18"/>
                    <a:pt x="108" y="18"/>
                    <a:pt x="108" y="18"/>
                  </a:cubicBezTo>
                  <a:cubicBezTo>
                    <a:pt x="123" y="0"/>
                    <a:pt x="123" y="0"/>
                    <a:pt x="1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324">
              <a:extLst>
                <a:ext uri="{FF2B5EF4-FFF2-40B4-BE49-F238E27FC236}">
                  <a16:creationId xmlns:a16="http://schemas.microsoft.com/office/drawing/2014/main" id="{55F03D25-0435-4433-A414-9347085AA2E0}"/>
                </a:ext>
              </a:extLst>
            </p:cNvPr>
            <p:cNvSpPr>
              <a:spLocks/>
            </p:cNvSpPr>
            <p:nvPr/>
          </p:nvSpPr>
          <p:spPr bwMode="auto">
            <a:xfrm>
              <a:off x="11068843" y="4110829"/>
              <a:ext cx="190500" cy="190500"/>
            </a:xfrm>
            <a:custGeom>
              <a:avLst/>
              <a:gdLst>
                <a:gd name="T0" fmla="*/ 48 w 51"/>
                <a:gd name="T1" fmla="*/ 0 h 51"/>
                <a:gd name="T2" fmla="*/ 0 w 51"/>
                <a:gd name="T3" fmla="*/ 48 h 51"/>
                <a:gd name="T4" fmla="*/ 3 w 51"/>
                <a:gd name="T5" fmla="*/ 51 h 51"/>
                <a:gd name="T6" fmla="*/ 12 w 51"/>
                <a:gd name="T7" fmla="*/ 42 h 51"/>
                <a:gd name="T8" fmla="*/ 42 w 51"/>
                <a:gd name="T9" fmla="*/ 9 h 51"/>
                <a:gd name="T10" fmla="*/ 51 w 51"/>
                <a:gd name="T11" fmla="*/ 0 h 51"/>
                <a:gd name="T12" fmla="*/ 48 w 5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48" y="0"/>
                  </a:moveTo>
                  <a:cubicBezTo>
                    <a:pt x="24" y="0"/>
                    <a:pt x="0" y="21"/>
                    <a:pt x="0" y="48"/>
                  </a:cubicBezTo>
                  <a:cubicBezTo>
                    <a:pt x="0" y="48"/>
                    <a:pt x="0" y="51"/>
                    <a:pt x="3" y="51"/>
                  </a:cubicBezTo>
                  <a:cubicBezTo>
                    <a:pt x="12" y="42"/>
                    <a:pt x="12" y="42"/>
                    <a:pt x="12" y="42"/>
                  </a:cubicBezTo>
                  <a:cubicBezTo>
                    <a:pt x="12" y="24"/>
                    <a:pt x="27" y="12"/>
                    <a:pt x="42" y="9"/>
                  </a:cubicBezTo>
                  <a:cubicBezTo>
                    <a:pt x="51" y="0"/>
                    <a:pt x="51" y="0"/>
                    <a:pt x="51" y="0"/>
                  </a:cubicBezTo>
                  <a:cubicBezTo>
                    <a:pt x="51" y="0"/>
                    <a:pt x="51" y="0"/>
                    <a:pt x="48" y="0"/>
                  </a:cubicBezTo>
                </a:path>
              </a:pathLst>
            </a:custGeom>
            <a:solidFill>
              <a:srgbClr val="7AD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732402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_FS">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14725104-DF9A-4FEF-884F-95C917AAB800}"/>
              </a:ext>
            </a:extLst>
          </p:cNvPr>
          <p:cNvSpPr>
            <a:spLocks noGrp="1"/>
          </p:cNvSpPr>
          <p:nvPr>
            <p:ph type="media" sz="quarter" idx="10" hasCustomPrompt="1"/>
          </p:nvPr>
        </p:nvSpPr>
        <p:spPr>
          <a:xfrm>
            <a:off x="0" y="0"/>
            <a:ext cx="12192000" cy="724121"/>
          </a:xfrm>
        </p:spPr>
        <p:txBody>
          <a:bodyPr/>
          <a:lstStyle>
            <a:lvl1pPr>
              <a:defRPr/>
            </a:lvl1pPr>
          </a:lstStyle>
          <a:p>
            <a:r>
              <a:rPr lang="en-US" dirty="0"/>
              <a:t>Click here to select video</a:t>
            </a:r>
          </a:p>
        </p:txBody>
      </p:sp>
    </p:spTree>
    <p:extLst>
      <p:ext uri="{BB962C8B-B14F-4D97-AF65-F5344CB8AC3E}">
        <p14:creationId xmlns:p14="http://schemas.microsoft.com/office/powerpoint/2010/main" val="19917162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AB473D5-9FEC-4DEB-9DA1-E6656C65CEE9}"/>
              </a:ext>
            </a:extLst>
          </p:cNvPr>
          <p:cNvGrpSpPr/>
          <p:nvPr userDrawn="1"/>
        </p:nvGrpSpPr>
        <p:grpSpPr>
          <a:xfrm>
            <a:off x="9448800" y="3124201"/>
            <a:ext cx="1801366" cy="2323914"/>
            <a:chOff x="6442193" y="3927459"/>
            <a:chExt cx="1837488" cy="2370514"/>
          </a:xfrm>
        </p:grpSpPr>
        <p:sp>
          <p:nvSpPr>
            <p:cNvPr id="25" name="Rectangle 17">
              <a:extLst>
                <a:ext uri="{FF2B5EF4-FFF2-40B4-BE49-F238E27FC236}">
                  <a16:creationId xmlns:a16="http://schemas.microsoft.com/office/drawing/2014/main" id="{09A85490-7A62-4E50-86C8-DDEB58E09606}"/>
                </a:ext>
              </a:extLst>
            </p:cNvPr>
            <p:cNvSpPr>
              <a:spLocks noChangeArrowheads="1"/>
            </p:cNvSpPr>
            <p:nvPr/>
          </p:nvSpPr>
          <p:spPr bwMode="auto">
            <a:xfrm>
              <a:off x="6442193" y="3927459"/>
              <a:ext cx="1837488" cy="237051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 name="Rectangle 18">
              <a:extLst>
                <a:ext uri="{FF2B5EF4-FFF2-40B4-BE49-F238E27FC236}">
                  <a16:creationId xmlns:a16="http://schemas.microsoft.com/office/drawing/2014/main" id="{EBFB9D2E-DA78-4BA0-ABA0-30FB4FEAE0DE}"/>
                </a:ext>
              </a:extLst>
            </p:cNvPr>
            <p:cNvSpPr>
              <a:spLocks noChangeArrowheads="1"/>
            </p:cNvSpPr>
            <p:nvPr/>
          </p:nvSpPr>
          <p:spPr bwMode="auto">
            <a:xfrm>
              <a:off x="6442193" y="3927459"/>
              <a:ext cx="1837488" cy="23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 name="Freeform 115">
              <a:extLst>
                <a:ext uri="{FF2B5EF4-FFF2-40B4-BE49-F238E27FC236}">
                  <a16:creationId xmlns:a16="http://schemas.microsoft.com/office/drawing/2014/main" id="{91966C13-F44C-43AC-8B15-4533C03AAE63}"/>
                </a:ext>
              </a:extLst>
            </p:cNvPr>
            <p:cNvSpPr>
              <a:spLocks noEditPoints="1"/>
            </p:cNvSpPr>
            <p:nvPr/>
          </p:nvSpPr>
          <p:spPr bwMode="auto">
            <a:xfrm>
              <a:off x="6910505" y="4213555"/>
              <a:ext cx="822528" cy="819122"/>
            </a:xfrm>
            <a:custGeom>
              <a:avLst/>
              <a:gdLst>
                <a:gd name="T0" fmla="*/ 129 w 258"/>
                <a:gd name="T1" fmla="*/ 220 h 258"/>
                <a:gd name="T2" fmla="*/ 38 w 258"/>
                <a:gd name="T3" fmla="*/ 129 h 258"/>
                <a:gd name="T4" fmla="*/ 129 w 258"/>
                <a:gd name="T5" fmla="*/ 37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79"/>
                    <a:pt x="38" y="129"/>
                  </a:cubicBezTo>
                  <a:cubicBezTo>
                    <a:pt x="38" y="78"/>
                    <a:pt x="79" y="37"/>
                    <a:pt x="129" y="37"/>
                  </a:cubicBezTo>
                  <a:cubicBezTo>
                    <a:pt x="180" y="37"/>
                    <a:pt x="221" y="78"/>
                    <a:pt x="221" y="129"/>
                  </a:cubicBezTo>
                  <a:cubicBezTo>
                    <a:pt x="221" y="179"/>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5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 name="Oval 116">
              <a:extLst>
                <a:ext uri="{FF2B5EF4-FFF2-40B4-BE49-F238E27FC236}">
                  <a16:creationId xmlns:a16="http://schemas.microsoft.com/office/drawing/2014/main" id="{53DF3AF6-B67B-4047-AFD4-E19E4E5F25E8}"/>
                </a:ext>
              </a:extLst>
            </p:cNvPr>
            <p:cNvSpPr>
              <a:spLocks noChangeArrowheads="1"/>
            </p:cNvSpPr>
            <p:nvPr/>
          </p:nvSpPr>
          <p:spPr bwMode="auto">
            <a:xfrm>
              <a:off x="7033118" y="4331060"/>
              <a:ext cx="582410" cy="580708"/>
            </a:xfrm>
            <a:prstGeom prst="ellipse">
              <a:avLst/>
            </a:prstGeom>
            <a:solidFill>
              <a:srgbClr val="C5E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9" name="Rectangle 117">
              <a:extLst>
                <a:ext uri="{FF2B5EF4-FFF2-40B4-BE49-F238E27FC236}">
                  <a16:creationId xmlns:a16="http://schemas.microsoft.com/office/drawing/2014/main" id="{C519CDD8-C45E-42DB-AEFC-84A32C82898C}"/>
                </a:ext>
              </a:extLst>
            </p:cNvPr>
            <p:cNvSpPr>
              <a:spLocks noChangeArrowheads="1"/>
            </p:cNvSpPr>
            <p:nvPr/>
          </p:nvSpPr>
          <p:spPr bwMode="auto">
            <a:xfrm>
              <a:off x="7322620" y="4889629"/>
              <a:ext cx="3406" cy="1312979"/>
            </a:xfrm>
            <a:prstGeom prst="rect">
              <a:avLst/>
            </a:prstGeom>
            <a:solidFill>
              <a:srgbClr val="0036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0" name="Freeform 118">
              <a:extLst>
                <a:ext uri="{FF2B5EF4-FFF2-40B4-BE49-F238E27FC236}">
                  <a16:creationId xmlns:a16="http://schemas.microsoft.com/office/drawing/2014/main" id="{5F869E08-B777-4EE5-AE62-519D226AAB14}"/>
                </a:ext>
              </a:extLst>
            </p:cNvPr>
            <p:cNvSpPr>
              <a:spLocks/>
            </p:cNvSpPr>
            <p:nvPr/>
          </p:nvSpPr>
          <p:spPr bwMode="auto">
            <a:xfrm>
              <a:off x="7184681" y="5695127"/>
              <a:ext cx="349106" cy="396789"/>
            </a:xfrm>
            <a:custGeom>
              <a:avLst/>
              <a:gdLst>
                <a:gd name="T0" fmla="*/ 2 w 109"/>
                <a:gd name="T1" fmla="*/ 39 h 125"/>
                <a:gd name="T2" fmla="*/ 4 w 109"/>
                <a:gd name="T3" fmla="*/ 48 h 125"/>
                <a:gd name="T4" fmla="*/ 21 w 109"/>
                <a:gd name="T5" fmla="*/ 68 h 125"/>
                <a:gd name="T6" fmla="*/ 13 w 109"/>
                <a:gd name="T7" fmla="*/ 60 h 125"/>
                <a:gd name="T8" fmla="*/ 6 w 109"/>
                <a:gd name="T9" fmla="*/ 60 h 125"/>
                <a:gd name="T10" fmla="*/ 10 w 109"/>
                <a:gd name="T11" fmla="*/ 71 h 125"/>
                <a:gd name="T12" fmla="*/ 25 w 109"/>
                <a:gd name="T13" fmla="*/ 83 h 125"/>
                <a:gd name="T14" fmla="*/ 78 w 109"/>
                <a:gd name="T15" fmla="*/ 120 h 125"/>
                <a:gd name="T16" fmla="*/ 81 w 109"/>
                <a:gd name="T17" fmla="*/ 125 h 125"/>
                <a:gd name="T18" fmla="*/ 109 w 109"/>
                <a:gd name="T19" fmla="*/ 105 h 125"/>
                <a:gd name="T20" fmla="*/ 88 w 109"/>
                <a:gd name="T21" fmla="*/ 46 h 125"/>
                <a:gd name="T22" fmla="*/ 77 w 109"/>
                <a:gd name="T23" fmla="*/ 31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1 h 125"/>
                <a:gd name="T50" fmla="*/ 18 w 109"/>
                <a:gd name="T51" fmla="*/ 32 h 125"/>
                <a:gd name="T52" fmla="*/ 10 w 109"/>
                <a:gd name="T53" fmla="*/ 29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1"/>
                    <a:pt x="1" y="45"/>
                    <a:pt x="4" y="48"/>
                  </a:cubicBezTo>
                  <a:cubicBezTo>
                    <a:pt x="21" y="68"/>
                    <a:pt x="21" y="68"/>
                    <a:pt x="21" y="68"/>
                  </a:cubicBezTo>
                  <a:cubicBezTo>
                    <a:pt x="13" y="60"/>
                    <a:pt x="13" y="60"/>
                    <a:pt x="13" y="60"/>
                  </a:cubicBezTo>
                  <a:cubicBezTo>
                    <a:pt x="10" y="58"/>
                    <a:pt x="8" y="58"/>
                    <a:pt x="6" y="60"/>
                  </a:cubicBezTo>
                  <a:cubicBezTo>
                    <a:pt x="5" y="63"/>
                    <a:pt x="7" y="68"/>
                    <a:pt x="10" y="71"/>
                  </a:cubicBezTo>
                  <a:cubicBezTo>
                    <a:pt x="25" y="83"/>
                    <a:pt x="25" y="83"/>
                    <a:pt x="25" y="83"/>
                  </a:cubicBezTo>
                  <a:cubicBezTo>
                    <a:pt x="44" y="100"/>
                    <a:pt x="66" y="104"/>
                    <a:pt x="78" y="120"/>
                  </a:cubicBezTo>
                  <a:cubicBezTo>
                    <a:pt x="81" y="125"/>
                    <a:pt x="81" y="125"/>
                    <a:pt x="81" y="125"/>
                  </a:cubicBezTo>
                  <a:cubicBezTo>
                    <a:pt x="109" y="105"/>
                    <a:pt x="109" y="105"/>
                    <a:pt x="109" y="105"/>
                  </a:cubicBezTo>
                  <a:cubicBezTo>
                    <a:pt x="94" y="64"/>
                    <a:pt x="89" y="50"/>
                    <a:pt x="88" y="46"/>
                  </a:cubicBezTo>
                  <a:cubicBezTo>
                    <a:pt x="86" y="42"/>
                    <a:pt x="80" y="34"/>
                    <a:pt x="77" y="31"/>
                  </a:cubicBezTo>
                  <a:cubicBezTo>
                    <a:pt x="51" y="9"/>
                    <a:pt x="51" y="9"/>
                    <a:pt x="51" y="9"/>
                  </a:cubicBezTo>
                  <a:cubicBezTo>
                    <a:pt x="50" y="7"/>
                    <a:pt x="49" y="7"/>
                    <a:pt x="48" y="9"/>
                  </a:cubicBezTo>
                  <a:cubicBezTo>
                    <a:pt x="45" y="15"/>
                    <a:pt x="47" y="20"/>
                    <a:pt x="51" y="26"/>
                  </a:cubicBezTo>
                  <a:cubicBezTo>
                    <a:pt x="56" y="33"/>
                    <a:pt x="61" y="32"/>
                    <a:pt x="61" y="32"/>
                  </a:cubicBezTo>
                  <a:cubicBezTo>
                    <a:pt x="67" y="40"/>
                    <a:pt x="70" y="51"/>
                    <a:pt x="66" y="56"/>
                  </a:cubicBezTo>
                  <a:cubicBezTo>
                    <a:pt x="55" y="65"/>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6"/>
                    <a:pt x="14" y="23"/>
                    <a:pt x="17" y="29"/>
                  </a:cubicBezTo>
                  <a:cubicBezTo>
                    <a:pt x="31" y="51"/>
                    <a:pt x="31" y="51"/>
                    <a:pt x="31" y="51"/>
                  </a:cubicBezTo>
                  <a:cubicBezTo>
                    <a:pt x="18" y="32"/>
                    <a:pt x="18" y="32"/>
                    <a:pt x="18" y="32"/>
                  </a:cubicBezTo>
                  <a:cubicBezTo>
                    <a:pt x="16" y="28"/>
                    <a:pt x="12" y="27"/>
                    <a:pt x="10" y="29"/>
                  </a:cubicBezTo>
                  <a:cubicBezTo>
                    <a:pt x="8" y="31"/>
                    <a:pt x="8" y="35"/>
                    <a:pt x="11" y="38"/>
                  </a:cubicBezTo>
                  <a:cubicBezTo>
                    <a:pt x="25" y="59"/>
                    <a:pt x="25" y="59"/>
                    <a:pt x="25" y="59"/>
                  </a:cubicBezTo>
                  <a:cubicBezTo>
                    <a:pt x="10" y="40"/>
                    <a:pt x="10" y="40"/>
                    <a:pt x="10" y="40"/>
                  </a:cubicBezTo>
                  <a:cubicBezTo>
                    <a:pt x="7" y="37"/>
                    <a:pt x="4" y="36"/>
                    <a:pt x="2" y="39"/>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1" name="Freeform 119">
              <a:extLst>
                <a:ext uri="{FF2B5EF4-FFF2-40B4-BE49-F238E27FC236}">
                  <a16:creationId xmlns:a16="http://schemas.microsoft.com/office/drawing/2014/main" id="{4D277B52-2458-4C95-8D36-9C0DA0C0D6EF}"/>
                </a:ext>
              </a:extLst>
            </p:cNvPr>
            <p:cNvSpPr>
              <a:spLocks/>
            </p:cNvSpPr>
            <p:nvPr/>
          </p:nvSpPr>
          <p:spPr bwMode="auto">
            <a:xfrm>
              <a:off x="7433313" y="6062965"/>
              <a:ext cx="246929" cy="224790"/>
            </a:xfrm>
            <a:custGeom>
              <a:avLst/>
              <a:gdLst>
                <a:gd name="T0" fmla="*/ 25 w 145"/>
                <a:gd name="T1" fmla="*/ 132 h 132"/>
                <a:gd name="T2" fmla="*/ 145 w 145"/>
                <a:gd name="T3" fmla="*/ 132 h 132"/>
                <a:gd name="T4" fmla="*/ 77 w 145"/>
                <a:gd name="T5" fmla="*/ 0 h 132"/>
                <a:gd name="T6" fmla="*/ 0 w 145"/>
                <a:gd name="T7" fmla="*/ 52 h 132"/>
                <a:gd name="T8" fmla="*/ 25 w 145"/>
                <a:gd name="T9" fmla="*/ 132 h 132"/>
              </a:gdLst>
              <a:ahLst/>
              <a:cxnLst>
                <a:cxn ang="0">
                  <a:pos x="T0" y="T1"/>
                </a:cxn>
                <a:cxn ang="0">
                  <a:pos x="T2" y="T3"/>
                </a:cxn>
                <a:cxn ang="0">
                  <a:pos x="T4" y="T5"/>
                </a:cxn>
                <a:cxn ang="0">
                  <a:pos x="T6" y="T7"/>
                </a:cxn>
                <a:cxn ang="0">
                  <a:pos x="T8" y="T9"/>
                </a:cxn>
              </a:cxnLst>
              <a:rect l="0" t="0" r="r" b="b"/>
              <a:pathLst>
                <a:path w="145" h="132">
                  <a:moveTo>
                    <a:pt x="25" y="132"/>
                  </a:moveTo>
                  <a:lnTo>
                    <a:pt x="145" y="132"/>
                  </a:lnTo>
                  <a:lnTo>
                    <a:pt x="77" y="0"/>
                  </a:lnTo>
                  <a:lnTo>
                    <a:pt x="0" y="52"/>
                  </a:lnTo>
                  <a:lnTo>
                    <a:pt x="25" y="132"/>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2" name="Freeform 120">
              <a:extLst>
                <a:ext uri="{FF2B5EF4-FFF2-40B4-BE49-F238E27FC236}">
                  <a16:creationId xmlns:a16="http://schemas.microsoft.com/office/drawing/2014/main" id="{27E3DEBF-3C2B-4907-A8F5-601B1E860310}"/>
                </a:ext>
              </a:extLst>
            </p:cNvPr>
            <p:cNvSpPr>
              <a:spLocks/>
            </p:cNvSpPr>
            <p:nvPr/>
          </p:nvSpPr>
          <p:spPr bwMode="auto">
            <a:xfrm>
              <a:off x="7417986" y="6022094"/>
              <a:ext cx="143048" cy="126019"/>
            </a:xfrm>
            <a:custGeom>
              <a:avLst/>
              <a:gdLst>
                <a:gd name="T0" fmla="*/ 0 w 84"/>
                <a:gd name="T1" fmla="*/ 50 h 74"/>
                <a:gd name="T2" fmla="*/ 13 w 84"/>
                <a:gd name="T3" fmla="*/ 74 h 74"/>
                <a:gd name="T4" fmla="*/ 84 w 84"/>
                <a:gd name="T5" fmla="*/ 26 h 74"/>
                <a:gd name="T6" fmla="*/ 71 w 84"/>
                <a:gd name="T7" fmla="*/ 0 h 74"/>
                <a:gd name="T8" fmla="*/ 0 w 84"/>
                <a:gd name="T9" fmla="*/ 50 h 74"/>
              </a:gdLst>
              <a:ahLst/>
              <a:cxnLst>
                <a:cxn ang="0">
                  <a:pos x="T0" y="T1"/>
                </a:cxn>
                <a:cxn ang="0">
                  <a:pos x="T2" y="T3"/>
                </a:cxn>
                <a:cxn ang="0">
                  <a:pos x="T4" y="T5"/>
                </a:cxn>
                <a:cxn ang="0">
                  <a:pos x="T6" y="T7"/>
                </a:cxn>
                <a:cxn ang="0">
                  <a:pos x="T8" y="T9"/>
                </a:cxn>
              </a:cxnLst>
              <a:rect l="0" t="0" r="r" b="b"/>
              <a:pathLst>
                <a:path w="84" h="74">
                  <a:moveTo>
                    <a:pt x="0" y="50"/>
                  </a:moveTo>
                  <a:lnTo>
                    <a:pt x="13" y="74"/>
                  </a:lnTo>
                  <a:lnTo>
                    <a:pt x="84" y="26"/>
                  </a:lnTo>
                  <a:lnTo>
                    <a:pt x="71" y="0"/>
                  </a:lnTo>
                  <a:lnTo>
                    <a:pt x="0" y="5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3" name="Freeform 121">
              <a:extLst>
                <a:ext uri="{FF2B5EF4-FFF2-40B4-BE49-F238E27FC236}">
                  <a16:creationId xmlns:a16="http://schemas.microsoft.com/office/drawing/2014/main" id="{79DE3FD7-53D3-4FF8-B484-3DC913A640EF}"/>
                </a:ext>
              </a:extLst>
            </p:cNvPr>
            <p:cNvSpPr>
              <a:spLocks/>
            </p:cNvSpPr>
            <p:nvPr/>
          </p:nvSpPr>
          <p:spPr bwMode="auto">
            <a:xfrm>
              <a:off x="7268126" y="5695127"/>
              <a:ext cx="28951" cy="25545"/>
            </a:xfrm>
            <a:custGeom>
              <a:avLst/>
              <a:gdLst>
                <a:gd name="T0" fmla="*/ 9 w 9"/>
                <a:gd name="T1" fmla="*/ 0 h 8"/>
                <a:gd name="T2" fmla="*/ 2 w 9"/>
                <a:gd name="T3" fmla="*/ 7 h 8"/>
                <a:gd name="T4" fmla="*/ 0 w 9"/>
                <a:gd name="T5" fmla="*/ 7 h 8"/>
                <a:gd name="T6" fmla="*/ 9 w 9"/>
                <a:gd name="T7" fmla="*/ 0 h 8"/>
              </a:gdLst>
              <a:ahLst/>
              <a:cxnLst>
                <a:cxn ang="0">
                  <a:pos x="T0" y="T1"/>
                </a:cxn>
                <a:cxn ang="0">
                  <a:pos x="T2" y="T3"/>
                </a:cxn>
                <a:cxn ang="0">
                  <a:pos x="T4" y="T5"/>
                </a:cxn>
                <a:cxn ang="0">
                  <a:pos x="T6" y="T7"/>
                </a:cxn>
              </a:cxnLst>
              <a:rect l="0" t="0" r="r" b="b"/>
              <a:pathLst>
                <a:path w="9" h="8">
                  <a:moveTo>
                    <a:pt x="9" y="0"/>
                  </a:moveTo>
                  <a:cubicBezTo>
                    <a:pt x="2" y="7"/>
                    <a:pt x="2" y="7"/>
                    <a:pt x="2" y="7"/>
                  </a:cubicBezTo>
                  <a:cubicBezTo>
                    <a:pt x="1" y="8"/>
                    <a:pt x="0" y="8"/>
                    <a:pt x="0" y="7"/>
                  </a:cubicBezTo>
                  <a:cubicBezTo>
                    <a:pt x="9" y="0"/>
                    <a:pt x="9" y="0"/>
                    <a:pt x="9" y="0"/>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4" name="Freeform 122">
              <a:extLst>
                <a:ext uri="{FF2B5EF4-FFF2-40B4-BE49-F238E27FC236}">
                  <a16:creationId xmlns:a16="http://schemas.microsoft.com/office/drawing/2014/main" id="{D8581015-8A1E-4898-8B0C-23D9684E2ABD}"/>
                </a:ext>
              </a:extLst>
            </p:cNvPr>
            <p:cNvSpPr>
              <a:spLocks/>
            </p:cNvSpPr>
            <p:nvPr/>
          </p:nvSpPr>
          <p:spPr bwMode="auto">
            <a:xfrm>
              <a:off x="7341353" y="5717266"/>
              <a:ext cx="35763" cy="32357"/>
            </a:xfrm>
            <a:custGeom>
              <a:avLst/>
              <a:gdLst>
                <a:gd name="T0" fmla="*/ 1 w 11"/>
                <a:gd name="T1" fmla="*/ 1 h 10"/>
                <a:gd name="T2" fmla="*/ 8 w 11"/>
                <a:gd name="T3" fmla="*/ 10 h 10"/>
                <a:gd name="T4" fmla="*/ 11 w 11"/>
                <a:gd name="T5" fmla="*/ 9 h 10"/>
                <a:gd name="T6" fmla="*/ 1 w 11"/>
                <a:gd name="T7" fmla="*/ 0 h 10"/>
                <a:gd name="T8" fmla="*/ 1 w 11"/>
                <a:gd name="T9" fmla="*/ 1 h 10"/>
              </a:gdLst>
              <a:ahLst/>
              <a:cxnLst>
                <a:cxn ang="0">
                  <a:pos x="T0" y="T1"/>
                </a:cxn>
                <a:cxn ang="0">
                  <a:pos x="T2" y="T3"/>
                </a:cxn>
                <a:cxn ang="0">
                  <a:pos x="T4" y="T5"/>
                </a:cxn>
                <a:cxn ang="0">
                  <a:pos x="T6" y="T7"/>
                </a:cxn>
                <a:cxn ang="0">
                  <a:pos x="T8" y="T9"/>
                </a:cxn>
              </a:cxnLst>
              <a:rect l="0" t="0" r="r" b="b"/>
              <a:pathLst>
                <a:path w="11" h="10">
                  <a:moveTo>
                    <a:pt x="1" y="1"/>
                  </a:moveTo>
                  <a:cubicBezTo>
                    <a:pt x="8" y="10"/>
                    <a:pt x="8" y="10"/>
                    <a:pt x="8" y="10"/>
                  </a:cubicBezTo>
                  <a:cubicBezTo>
                    <a:pt x="9" y="10"/>
                    <a:pt x="10" y="10"/>
                    <a:pt x="11" y="9"/>
                  </a:cubicBezTo>
                  <a:cubicBezTo>
                    <a:pt x="1" y="0"/>
                    <a:pt x="1" y="0"/>
                    <a:pt x="1" y="0"/>
                  </a:cubicBezTo>
                  <a:cubicBezTo>
                    <a:pt x="0" y="0"/>
                    <a:pt x="0" y="1"/>
                    <a:pt x="1" y="1"/>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5" name="Freeform 123">
              <a:extLst>
                <a:ext uri="{FF2B5EF4-FFF2-40B4-BE49-F238E27FC236}">
                  <a16:creationId xmlns:a16="http://schemas.microsoft.com/office/drawing/2014/main" id="{2756DE8C-5876-428D-A7B3-FB2D96641731}"/>
                </a:ext>
              </a:extLst>
            </p:cNvPr>
            <p:cNvSpPr>
              <a:spLocks/>
            </p:cNvSpPr>
            <p:nvPr/>
          </p:nvSpPr>
          <p:spPr bwMode="auto">
            <a:xfrm>
              <a:off x="7411174" y="6069777"/>
              <a:ext cx="25545" cy="22139"/>
            </a:xfrm>
            <a:custGeom>
              <a:avLst/>
              <a:gdLst>
                <a:gd name="T0" fmla="*/ 4 w 8"/>
                <a:gd name="T1" fmla="*/ 7 h 7"/>
                <a:gd name="T2" fmla="*/ 7 w 8"/>
                <a:gd name="T3" fmla="*/ 6 h 7"/>
                <a:gd name="T4" fmla="*/ 8 w 8"/>
                <a:gd name="T5" fmla="*/ 3 h 7"/>
                <a:gd name="T6" fmla="*/ 7 w 8"/>
                <a:gd name="T7" fmla="*/ 1 h 7"/>
                <a:gd name="T8" fmla="*/ 4 w 8"/>
                <a:gd name="T9" fmla="*/ 0 h 7"/>
                <a:gd name="T10" fmla="*/ 2 w 8"/>
                <a:gd name="T11" fmla="*/ 1 h 7"/>
                <a:gd name="T12" fmla="*/ 0 w 8"/>
                <a:gd name="T13" fmla="*/ 3 h 7"/>
                <a:gd name="T14" fmla="*/ 2 w 8"/>
                <a:gd name="T15" fmla="*/ 6 h 7"/>
                <a:gd name="T16" fmla="*/ 4 w 8"/>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4" y="7"/>
                  </a:moveTo>
                  <a:cubicBezTo>
                    <a:pt x="5" y="7"/>
                    <a:pt x="6" y="7"/>
                    <a:pt x="7" y="6"/>
                  </a:cubicBezTo>
                  <a:cubicBezTo>
                    <a:pt x="8" y="5"/>
                    <a:pt x="8" y="4"/>
                    <a:pt x="8" y="3"/>
                  </a:cubicBezTo>
                  <a:cubicBezTo>
                    <a:pt x="8" y="2"/>
                    <a:pt x="8" y="1"/>
                    <a:pt x="7" y="1"/>
                  </a:cubicBezTo>
                  <a:cubicBezTo>
                    <a:pt x="6" y="0"/>
                    <a:pt x="5" y="0"/>
                    <a:pt x="4" y="0"/>
                  </a:cubicBezTo>
                  <a:cubicBezTo>
                    <a:pt x="3" y="0"/>
                    <a:pt x="2" y="0"/>
                    <a:pt x="2" y="1"/>
                  </a:cubicBezTo>
                  <a:cubicBezTo>
                    <a:pt x="1" y="1"/>
                    <a:pt x="0" y="2"/>
                    <a:pt x="0" y="3"/>
                  </a:cubicBezTo>
                  <a:cubicBezTo>
                    <a:pt x="0" y="4"/>
                    <a:pt x="1" y="5"/>
                    <a:pt x="2" y="6"/>
                  </a:cubicBezTo>
                  <a:cubicBezTo>
                    <a:pt x="2" y="7"/>
                    <a:pt x="3" y="7"/>
                    <a:pt x="4" y="7"/>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6" name="Freeform 124">
              <a:extLst>
                <a:ext uri="{FF2B5EF4-FFF2-40B4-BE49-F238E27FC236}">
                  <a16:creationId xmlns:a16="http://schemas.microsoft.com/office/drawing/2014/main" id="{17623555-C4AA-4378-8B46-EDD7DD0CD561}"/>
                </a:ext>
              </a:extLst>
            </p:cNvPr>
            <p:cNvSpPr>
              <a:spLocks noEditPoints="1"/>
            </p:cNvSpPr>
            <p:nvPr/>
          </p:nvSpPr>
          <p:spPr bwMode="auto">
            <a:xfrm>
              <a:off x="7433313" y="5999956"/>
              <a:ext cx="90257" cy="78336"/>
            </a:xfrm>
            <a:custGeom>
              <a:avLst/>
              <a:gdLst>
                <a:gd name="T0" fmla="*/ 26 w 28"/>
                <a:gd name="T1" fmla="*/ 8 h 25"/>
                <a:gd name="T2" fmla="*/ 26 w 28"/>
                <a:gd name="T3" fmla="*/ 8 h 25"/>
                <a:gd name="T4" fmla="*/ 27 w 28"/>
                <a:gd name="T5" fmla="*/ 3 h 25"/>
                <a:gd name="T6" fmla="*/ 22 w 28"/>
                <a:gd name="T7" fmla="*/ 1 h 25"/>
                <a:gd name="T8" fmla="*/ 22 w 28"/>
                <a:gd name="T9" fmla="*/ 1 h 25"/>
                <a:gd name="T10" fmla="*/ 20 w 28"/>
                <a:gd name="T11" fmla="*/ 6 h 25"/>
                <a:gd name="T12" fmla="*/ 26 w 28"/>
                <a:gd name="T13" fmla="*/ 8 h 25"/>
                <a:gd name="T14" fmla="*/ 19 w 28"/>
                <a:gd name="T15" fmla="*/ 12 h 25"/>
                <a:gd name="T16" fmla="*/ 19 w 28"/>
                <a:gd name="T17" fmla="*/ 12 h 25"/>
                <a:gd name="T18" fmla="*/ 20 w 28"/>
                <a:gd name="T19" fmla="*/ 7 h 25"/>
                <a:gd name="T20" fmla="*/ 15 w 28"/>
                <a:gd name="T21" fmla="*/ 6 h 25"/>
                <a:gd name="T22" fmla="*/ 14 w 28"/>
                <a:gd name="T23" fmla="*/ 12 h 25"/>
                <a:gd name="T24" fmla="*/ 19 w 28"/>
                <a:gd name="T25" fmla="*/ 12 h 25"/>
                <a:gd name="T26" fmla="*/ 13 w 28"/>
                <a:gd name="T27" fmla="*/ 18 h 25"/>
                <a:gd name="T28" fmla="*/ 13 w 28"/>
                <a:gd name="T29" fmla="*/ 18 h 25"/>
                <a:gd name="T30" fmla="*/ 13 w 28"/>
                <a:gd name="T31" fmla="*/ 12 h 25"/>
                <a:gd name="T32" fmla="*/ 8 w 28"/>
                <a:gd name="T33" fmla="*/ 12 h 25"/>
                <a:gd name="T34" fmla="*/ 8 w 28"/>
                <a:gd name="T35" fmla="*/ 12 h 25"/>
                <a:gd name="T36" fmla="*/ 7 w 28"/>
                <a:gd name="T37" fmla="*/ 17 h 25"/>
                <a:gd name="T38" fmla="*/ 13 w 28"/>
                <a:gd name="T39" fmla="*/ 18 h 25"/>
                <a:gd name="T40" fmla="*/ 7 w 28"/>
                <a:gd name="T41" fmla="*/ 23 h 25"/>
                <a:gd name="T42" fmla="*/ 7 w 28"/>
                <a:gd name="T43" fmla="*/ 23 h 25"/>
                <a:gd name="T44" fmla="*/ 7 w 28"/>
                <a:gd name="T45" fmla="*/ 18 h 25"/>
                <a:gd name="T46" fmla="*/ 2 w 28"/>
                <a:gd name="T47" fmla="*/ 17 h 25"/>
                <a:gd name="T48" fmla="*/ 2 w 28"/>
                <a:gd name="T49" fmla="*/ 17 h 25"/>
                <a:gd name="T50" fmla="*/ 1 w 28"/>
                <a:gd name="T51" fmla="*/ 23 h 25"/>
                <a:gd name="T52" fmla="*/ 7 w 2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5">
                  <a:moveTo>
                    <a:pt x="26" y="8"/>
                  </a:moveTo>
                  <a:cubicBezTo>
                    <a:pt x="26" y="8"/>
                    <a:pt x="26" y="8"/>
                    <a:pt x="26" y="8"/>
                  </a:cubicBezTo>
                  <a:cubicBezTo>
                    <a:pt x="28" y="7"/>
                    <a:pt x="28" y="5"/>
                    <a:pt x="27" y="3"/>
                  </a:cubicBezTo>
                  <a:cubicBezTo>
                    <a:pt x="26" y="1"/>
                    <a:pt x="24" y="0"/>
                    <a:pt x="22" y="1"/>
                  </a:cubicBezTo>
                  <a:cubicBezTo>
                    <a:pt x="22" y="1"/>
                    <a:pt x="22" y="1"/>
                    <a:pt x="22" y="1"/>
                  </a:cubicBezTo>
                  <a:cubicBezTo>
                    <a:pt x="20" y="2"/>
                    <a:pt x="19" y="5"/>
                    <a:pt x="20" y="6"/>
                  </a:cubicBezTo>
                  <a:cubicBezTo>
                    <a:pt x="22" y="8"/>
                    <a:pt x="24" y="9"/>
                    <a:pt x="26" y="8"/>
                  </a:cubicBezTo>
                  <a:close/>
                  <a:moveTo>
                    <a:pt x="19" y="12"/>
                  </a:moveTo>
                  <a:cubicBezTo>
                    <a:pt x="19" y="12"/>
                    <a:pt x="19" y="12"/>
                    <a:pt x="19" y="12"/>
                  </a:cubicBezTo>
                  <a:cubicBezTo>
                    <a:pt x="21" y="11"/>
                    <a:pt x="21" y="9"/>
                    <a:pt x="20" y="7"/>
                  </a:cubicBezTo>
                  <a:cubicBezTo>
                    <a:pt x="19" y="5"/>
                    <a:pt x="16" y="5"/>
                    <a:pt x="15" y="6"/>
                  </a:cubicBezTo>
                  <a:cubicBezTo>
                    <a:pt x="13" y="8"/>
                    <a:pt x="13" y="10"/>
                    <a:pt x="14" y="12"/>
                  </a:cubicBezTo>
                  <a:cubicBezTo>
                    <a:pt x="15" y="13"/>
                    <a:pt x="18" y="14"/>
                    <a:pt x="19" y="12"/>
                  </a:cubicBezTo>
                  <a:close/>
                  <a:moveTo>
                    <a:pt x="13" y="18"/>
                  </a:moveTo>
                  <a:cubicBezTo>
                    <a:pt x="13" y="18"/>
                    <a:pt x="13" y="18"/>
                    <a:pt x="13" y="18"/>
                  </a:cubicBezTo>
                  <a:cubicBezTo>
                    <a:pt x="15" y="16"/>
                    <a:pt x="15" y="14"/>
                    <a:pt x="13" y="12"/>
                  </a:cubicBezTo>
                  <a:cubicBezTo>
                    <a:pt x="12" y="11"/>
                    <a:pt x="9" y="10"/>
                    <a:pt x="8" y="12"/>
                  </a:cubicBezTo>
                  <a:cubicBezTo>
                    <a:pt x="8" y="12"/>
                    <a:pt x="8" y="12"/>
                    <a:pt x="8" y="12"/>
                  </a:cubicBezTo>
                  <a:cubicBezTo>
                    <a:pt x="6" y="13"/>
                    <a:pt x="6" y="16"/>
                    <a:pt x="7" y="17"/>
                  </a:cubicBezTo>
                  <a:cubicBezTo>
                    <a:pt x="9" y="19"/>
                    <a:pt x="11" y="19"/>
                    <a:pt x="13" y="18"/>
                  </a:cubicBezTo>
                  <a:close/>
                  <a:moveTo>
                    <a:pt x="7" y="23"/>
                  </a:moveTo>
                  <a:cubicBezTo>
                    <a:pt x="7" y="23"/>
                    <a:pt x="7" y="23"/>
                    <a:pt x="7" y="23"/>
                  </a:cubicBezTo>
                  <a:cubicBezTo>
                    <a:pt x="8" y="22"/>
                    <a:pt x="8" y="19"/>
                    <a:pt x="7" y="18"/>
                  </a:cubicBezTo>
                  <a:cubicBezTo>
                    <a:pt x="6" y="16"/>
                    <a:pt x="3" y="16"/>
                    <a:pt x="2" y="17"/>
                  </a:cubicBezTo>
                  <a:cubicBezTo>
                    <a:pt x="2" y="17"/>
                    <a:pt x="2" y="17"/>
                    <a:pt x="2" y="17"/>
                  </a:cubicBezTo>
                  <a:cubicBezTo>
                    <a:pt x="0" y="19"/>
                    <a:pt x="0" y="21"/>
                    <a:pt x="1" y="23"/>
                  </a:cubicBezTo>
                  <a:cubicBezTo>
                    <a:pt x="3" y="24"/>
                    <a:pt x="5" y="25"/>
                    <a:pt x="7" y="23"/>
                  </a:cubicBezTo>
                  <a:close/>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7" name="Freeform 125">
              <a:extLst>
                <a:ext uri="{FF2B5EF4-FFF2-40B4-BE49-F238E27FC236}">
                  <a16:creationId xmlns:a16="http://schemas.microsoft.com/office/drawing/2014/main" id="{3E5ADAB7-87E7-456F-8ECF-04AC3B94D04B}"/>
                </a:ext>
              </a:extLst>
            </p:cNvPr>
            <p:cNvSpPr>
              <a:spLocks/>
            </p:cNvSpPr>
            <p:nvPr/>
          </p:nvSpPr>
          <p:spPr bwMode="auto">
            <a:xfrm>
              <a:off x="7523569" y="5996550"/>
              <a:ext cx="25545" cy="25545"/>
            </a:xfrm>
            <a:custGeom>
              <a:avLst/>
              <a:gdLst>
                <a:gd name="T0" fmla="*/ 4 w 8"/>
                <a:gd name="T1" fmla="*/ 8 h 8"/>
                <a:gd name="T2" fmla="*/ 7 w 8"/>
                <a:gd name="T3" fmla="*/ 6 h 8"/>
                <a:gd name="T4" fmla="*/ 8 w 8"/>
                <a:gd name="T5" fmla="*/ 4 h 8"/>
                <a:gd name="T6" fmla="*/ 7 w 8"/>
                <a:gd name="T7" fmla="*/ 1 h 8"/>
                <a:gd name="T8" fmla="*/ 4 w 8"/>
                <a:gd name="T9" fmla="*/ 0 h 8"/>
                <a:gd name="T10" fmla="*/ 1 w 8"/>
                <a:gd name="T11" fmla="*/ 1 h 8"/>
                <a:gd name="T12" fmla="*/ 0 w 8"/>
                <a:gd name="T13" fmla="*/ 4 h 8"/>
                <a:gd name="T14" fmla="*/ 1 w 8"/>
                <a:gd name="T15" fmla="*/ 6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7"/>
                    <a:pt x="7" y="6"/>
                  </a:cubicBezTo>
                  <a:cubicBezTo>
                    <a:pt x="7" y="6"/>
                    <a:pt x="8" y="5"/>
                    <a:pt x="8" y="4"/>
                  </a:cubicBezTo>
                  <a:cubicBezTo>
                    <a:pt x="8" y="3"/>
                    <a:pt x="7" y="2"/>
                    <a:pt x="7" y="1"/>
                  </a:cubicBezTo>
                  <a:cubicBezTo>
                    <a:pt x="6" y="0"/>
                    <a:pt x="5" y="0"/>
                    <a:pt x="4" y="0"/>
                  </a:cubicBezTo>
                  <a:cubicBezTo>
                    <a:pt x="3" y="0"/>
                    <a:pt x="2" y="0"/>
                    <a:pt x="1" y="1"/>
                  </a:cubicBezTo>
                  <a:cubicBezTo>
                    <a:pt x="0" y="2"/>
                    <a:pt x="0" y="3"/>
                    <a:pt x="0" y="4"/>
                  </a:cubicBezTo>
                  <a:cubicBezTo>
                    <a:pt x="0" y="5"/>
                    <a:pt x="0" y="6"/>
                    <a:pt x="1" y="6"/>
                  </a:cubicBezTo>
                  <a:cubicBezTo>
                    <a:pt x="2" y="7"/>
                    <a:pt x="3" y="8"/>
                    <a:pt x="4" y="8"/>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8" name="Freeform 209">
              <a:extLst>
                <a:ext uri="{FF2B5EF4-FFF2-40B4-BE49-F238E27FC236}">
                  <a16:creationId xmlns:a16="http://schemas.microsoft.com/office/drawing/2014/main" id="{32E088AC-CE33-4C57-9583-0B46B9AB2BFB}"/>
                </a:ext>
              </a:extLst>
            </p:cNvPr>
            <p:cNvSpPr>
              <a:spLocks/>
            </p:cNvSpPr>
            <p:nvPr/>
          </p:nvSpPr>
          <p:spPr bwMode="auto">
            <a:xfrm>
              <a:off x="7140405" y="4434940"/>
              <a:ext cx="367838" cy="463204"/>
            </a:xfrm>
            <a:custGeom>
              <a:avLst/>
              <a:gdLst>
                <a:gd name="T0" fmla="*/ 115 w 115"/>
                <a:gd name="T1" fmla="*/ 58 h 146"/>
                <a:gd name="T2" fmla="*/ 57 w 115"/>
                <a:gd name="T3" fmla="*/ 0 h 146"/>
                <a:gd name="T4" fmla="*/ 0 w 115"/>
                <a:gd name="T5" fmla="*/ 58 h 146"/>
                <a:gd name="T6" fmla="*/ 17 w 115"/>
                <a:gd name="T7" fmla="*/ 99 h 146"/>
                <a:gd name="T8" fmla="*/ 35 w 115"/>
                <a:gd name="T9" fmla="*/ 136 h 146"/>
                <a:gd name="T10" fmla="*/ 56 w 115"/>
                <a:gd name="T11" fmla="*/ 145 h 146"/>
                <a:gd name="T12" fmla="*/ 56 w 115"/>
                <a:gd name="T13" fmla="*/ 146 h 146"/>
                <a:gd name="T14" fmla="*/ 57 w 115"/>
                <a:gd name="T15" fmla="*/ 146 h 146"/>
                <a:gd name="T16" fmla="*/ 58 w 115"/>
                <a:gd name="T17" fmla="*/ 146 h 146"/>
                <a:gd name="T18" fmla="*/ 59 w 115"/>
                <a:gd name="T19" fmla="*/ 145 h 146"/>
                <a:gd name="T20" fmla="*/ 80 w 115"/>
                <a:gd name="T21" fmla="*/ 136 h 146"/>
                <a:gd name="T22" fmla="*/ 97 w 115"/>
                <a:gd name="T23" fmla="*/ 100 h 146"/>
                <a:gd name="T24" fmla="*/ 115 w 115"/>
                <a:gd name="T2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6">
                  <a:moveTo>
                    <a:pt x="115" y="58"/>
                  </a:moveTo>
                  <a:cubicBezTo>
                    <a:pt x="115" y="26"/>
                    <a:pt x="89" y="0"/>
                    <a:pt x="57" y="0"/>
                  </a:cubicBezTo>
                  <a:cubicBezTo>
                    <a:pt x="25" y="0"/>
                    <a:pt x="0" y="26"/>
                    <a:pt x="0" y="58"/>
                  </a:cubicBezTo>
                  <a:cubicBezTo>
                    <a:pt x="0" y="74"/>
                    <a:pt x="6" y="88"/>
                    <a:pt x="17" y="99"/>
                  </a:cubicBezTo>
                  <a:cubicBezTo>
                    <a:pt x="34" y="117"/>
                    <a:pt x="35" y="136"/>
                    <a:pt x="35" y="136"/>
                  </a:cubicBezTo>
                  <a:cubicBezTo>
                    <a:pt x="56" y="145"/>
                    <a:pt x="56" y="145"/>
                    <a:pt x="56" y="145"/>
                  </a:cubicBezTo>
                  <a:cubicBezTo>
                    <a:pt x="56" y="146"/>
                    <a:pt x="56" y="146"/>
                    <a:pt x="56" y="146"/>
                  </a:cubicBezTo>
                  <a:cubicBezTo>
                    <a:pt x="57" y="146"/>
                    <a:pt x="57" y="146"/>
                    <a:pt x="57" y="146"/>
                  </a:cubicBezTo>
                  <a:cubicBezTo>
                    <a:pt x="58" y="146"/>
                    <a:pt x="58" y="146"/>
                    <a:pt x="58" y="146"/>
                  </a:cubicBezTo>
                  <a:cubicBezTo>
                    <a:pt x="59" y="145"/>
                    <a:pt x="59" y="145"/>
                    <a:pt x="59" y="145"/>
                  </a:cubicBezTo>
                  <a:cubicBezTo>
                    <a:pt x="80" y="136"/>
                    <a:pt x="80" y="136"/>
                    <a:pt x="80" y="136"/>
                  </a:cubicBezTo>
                  <a:cubicBezTo>
                    <a:pt x="80" y="136"/>
                    <a:pt x="80" y="117"/>
                    <a:pt x="97" y="100"/>
                  </a:cubicBezTo>
                  <a:cubicBezTo>
                    <a:pt x="108" y="89"/>
                    <a:pt x="115" y="74"/>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9" name="Freeform 210">
              <a:extLst>
                <a:ext uri="{FF2B5EF4-FFF2-40B4-BE49-F238E27FC236}">
                  <a16:creationId xmlns:a16="http://schemas.microsoft.com/office/drawing/2014/main" id="{E408B9A7-9E7F-47CF-A1A3-43C511FEF29F}"/>
                </a:ext>
              </a:extLst>
            </p:cNvPr>
            <p:cNvSpPr>
              <a:spLocks noEditPoints="1"/>
            </p:cNvSpPr>
            <p:nvPr/>
          </p:nvSpPr>
          <p:spPr bwMode="auto">
            <a:xfrm>
              <a:off x="7293670" y="4504761"/>
              <a:ext cx="61306" cy="275879"/>
            </a:xfrm>
            <a:custGeom>
              <a:avLst/>
              <a:gdLst>
                <a:gd name="T0" fmla="*/ 1 w 19"/>
                <a:gd name="T1" fmla="*/ 79 h 87"/>
                <a:gd name="T2" fmla="*/ 9 w 19"/>
                <a:gd name="T3" fmla="*/ 71 h 87"/>
                <a:gd name="T4" fmla="*/ 17 w 19"/>
                <a:gd name="T5" fmla="*/ 79 h 87"/>
                <a:gd name="T6" fmla="*/ 9 w 19"/>
                <a:gd name="T7" fmla="*/ 87 h 87"/>
                <a:gd name="T8" fmla="*/ 1 w 19"/>
                <a:gd name="T9" fmla="*/ 79 h 87"/>
                <a:gd name="T10" fmla="*/ 5 w 19"/>
                <a:gd name="T11" fmla="*/ 64 h 87"/>
                <a:gd name="T12" fmla="*/ 0 w 19"/>
                <a:gd name="T13" fmla="*/ 0 h 87"/>
                <a:gd name="T14" fmla="*/ 19 w 19"/>
                <a:gd name="T15" fmla="*/ 0 h 87"/>
                <a:gd name="T16" fmla="*/ 14 w 19"/>
                <a:gd name="T17" fmla="*/ 64 h 87"/>
                <a:gd name="T18" fmla="*/ 5 w 19"/>
                <a:gd name="T19"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7">
                  <a:moveTo>
                    <a:pt x="1" y="79"/>
                  </a:moveTo>
                  <a:cubicBezTo>
                    <a:pt x="1" y="74"/>
                    <a:pt x="5" y="71"/>
                    <a:pt x="9" y="71"/>
                  </a:cubicBezTo>
                  <a:cubicBezTo>
                    <a:pt x="14" y="71"/>
                    <a:pt x="17" y="74"/>
                    <a:pt x="17" y="79"/>
                  </a:cubicBezTo>
                  <a:cubicBezTo>
                    <a:pt x="17" y="84"/>
                    <a:pt x="14" y="87"/>
                    <a:pt x="9" y="87"/>
                  </a:cubicBezTo>
                  <a:cubicBezTo>
                    <a:pt x="5" y="87"/>
                    <a:pt x="1" y="84"/>
                    <a:pt x="1" y="79"/>
                  </a:cubicBezTo>
                  <a:close/>
                  <a:moveTo>
                    <a:pt x="5" y="64"/>
                  </a:moveTo>
                  <a:cubicBezTo>
                    <a:pt x="0" y="0"/>
                    <a:pt x="0" y="0"/>
                    <a:pt x="0" y="0"/>
                  </a:cubicBezTo>
                  <a:cubicBezTo>
                    <a:pt x="19" y="0"/>
                    <a:pt x="19" y="0"/>
                    <a:pt x="19" y="0"/>
                  </a:cubicBezTo>
                  <a:cubicBezTo>
                    <a:pt x="14" y="64"/>
                    <a:pt x="14" y="64"/>
                    <a:pt x="14" y="64"/>
                  </a:cubicBezTo>
                  <a:lnTo>
                    <a:pt x="5" y="64"/>
                  </a:lnTo>
                  <a:close/>
                </a:path>
              </a:pathLst>
            </a:custGeom>
            <a:solidFill>
              <a:srgbClr val="006E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0" name="Rectangle 214">
              <a:extLst>
                <a:ext uri="{FF2B5EF4-FFF2-40B4-BE49-F238E27FC236}">
                  <a16:creationId xmlns:a16="http://schemas.microsoft.com/office/drawing/2014/main" id="{EF6A7130-5CD1-418F-80F5-236A58EBA0A6}"/>
                </a:ext>
              </a:extLst>
            </p:cNvPr>
            <p:cNvSpPr>
              <a:spLocks noChangeArrowheads="1"/>
            </p:cNvSpPr>
            <p:nvPr/>
          </p:nvSpPr>
          <p:spPr bwMode="auto">
            <a:xfrm>
              <a:off x="7252800" y="4864084"/>
              <a:ext cx="143048" cy="8514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43" name="Text Placeholder 3">
            <a:extLst>
              <a:ext uri="{FF2B5EF4-FFF2-40B4-BE49-F238E27FC236}">
                <a16:creationId xmlns:a16="http://schemas.microsoft.com/office/drawing/2014/main" id="{BAB0F5A1-CEB1-4C1A-A0DD-FF320E2F30E3}"/>
              </a:ext>
            </a:extLst>
          </p:cNvPr>
          <p:cNvSpPr>
            <a:spLocks noGrp="1"/>
          </p:cNvSpPr>
          <p:nvPr>
            <p:ph type="body" sz="quarter" idx="10" hasCustomPrompt="1"/>
          </p:nvPr>
        </p:nvSpPr>
        <p:spPr>
          <a:xfrm>
            <a:off x="265177" y="2011680"/>
            <a:ext cx="9064366" cy="517065"/>
          </a:xfrm>
        </p:spPr>
        <p:txBody>
          <a:bodyPr wrap="square">
            <a:spAutoFit/>
          </a:bodyPr>
          <a:lstStyle>
            <a:lvl1pPr>
              <a:defRPr sz="2400"/>
            </a:lvl1pPr>
          </a:lstStyle>
          <a:p>
            <a:pPr lvl="0"/>
            <a:r>
              <a:rPr lang="en-US" dirty="0"/>
              <a:t>First level</a:t>
            </a:r>
          </a:p>
        </p:txBody>
      </p:sp>
      <p:sp>
        <p:nvSpPr>
          <p:cNvPr id="49" name="TextBox 48">
            <a:extLst>
              <a:ext uri="{FF2B5EF4-FFF2-40B4-BE49-F238E27FC236}">
                <a16:creationId xmlns:a16="http://schemas.microsoft.com/office/drawing/2014/main" id="{92A6989C-BE96-4864-86C6-EC70D470553C}"/>
              </a:ext>
            </a:extLst>
          </p:cNvPr>
          <p:cNvSpPr txBox="1"/>
          <p:nvPr userDrawn="1"/>
        </p:nvSpPr>
        <p:spPr>
          <a:xfrm>
            <a:off x="265175" y="292607"/>
            <a:ext cx="11658600" cy="896112"/>
          </a:xfrm>
          <a:prstGeom prst="rect">
            <a:avLst/>
          </a:prstGeom>
          <a:noFill/>
        </p:spPr>
        <p:txBody>
          <a:bodyPr wrap="square" lIns="146284" tIns="91427" rIns="146284" bIns="91427" rtlCol="0">
            <a:noAutofit/>
          </a:bodyPr>
          <a:lstStyle/>
          <a:p>
            <a:pPr>
              <a:lnSpc>
                <a:spcPct val="90000"/>
              </a:lnSpc>
              <a:spcAft>
                <a:spcPts val="600"/>
              </a:spcAft>
            </a:pPr>
            <a:r>
              <a:rPr lang="en-US" sz="4800" b="0" kern="1200" cap="none" spc="-100" baseline="0" dirty="0">
                <a:ln w="3175">
                  <a:noFill/>
                </a:ln>
                <a:solidFill>
                  <a:schemeClr val="accent3"/>
                </a:solidFill>
                <a:effectLst/>
                <a:latin typeface="+mj-lt"/>
                <a:ea typeface="+mn-ea"/>
                <a:cs typeface="Segoe UI" pitchFamily="34" charset="0"/>
              </a:rPr>
              <a:t>Objectives</a:t>
            </a:r>
          </a:p>
        </p:txBody>
      </p:sp>
      <p:sp>
        <p:nvSpPr>
          <p:cNvPr id="22" name="Text Placeholder 5">
            <a:extLst>
              <a:ext uri="{FF2B5EF4-FFF2-40B4-BE49-F238E27FC236}">
                <a16:creationId xmlns:a16="http://schemas.microsoft.com/office/drawing/2014/main" id="{7C7D33A1-8736-4D77-98F6-2FC67812D602}"/>
              </a:ext>
            </a:extLst>
          </p:cNvPr>
          <p:cNvSpPr>
            <a:spLocks noGrp="1"/>
          </p:cNvSpPr>
          <p:nvPr>
            <p:ph type="body" sz="quarter" idx="11"/>
          </p:nvPr>
        </p:nvSpPr>
        <p:spPr>
          <a:xfrm>
            <a:off x="269240" y="1189177"/>
            <a:ext cx="11653523" cy="572464"/>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Tree>
    <p:extLst>
      <p:ext uri="{BB962C8B-B14F-4D97-AF65-F5344CB8AC3E}">
        <p14:creationId xmlns:p14="http://schemas.microsoft.com/office/powerpoint/2010/main" val="33703006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Bullet Points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269241" y="1710608"/>
            <a:ext cx="5854029"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6245404" y="1710609"/>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3" name="Content Placeholder 32"/>
          <p:cNvSpPr>
            <a:spLocks noGrp="1"/>
          </p:cNvSpPr>
          <p:nvPr>
            <p:ph sz="quarter" idx="18"/>
          </p:nvPr>
        </p:nvSpPr>
        <p:spPr>
          <a:xfrm>
            <a:off x="8713979" y="171061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9"/>
          </p:nvPr>
        </p:nvSpPr>
        <p:spPr>
          <a:xfrm>
            <a:off x="6253382" y="406128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8718403" y="4061280"/>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387802529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Bullet Points 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6256445" y="1710607"/>
            <a:ext cx="5672902"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1315067" y="1710608"/>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8"/>
          </p:nvPr>
        </p:nvSpPr>
        <p:spPr>
          <a:xfrm>
            <a:off x="3783642" y="171060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3788066" y="4061279"/>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1323045" y="406127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8721673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Bullet Points 3">
    <p:spTree>
      <p:nvGrpSpPr>
        <p:cNvPr id="1" name=""/>
        <p:cNvGrpSpPr/>
        <p:nvPr/>
      </p:nvGrpSpPr>
      <p:grpSpPr>
        <a:xfrm>
          <a:off x="0" y="0"/>
          <a:ext cx="0" cy="0"/>
          <a:chOff x="0" y="0"/>
          <a:chExt cx="0" cy="0"/>
        </a:xfrm>
      </p:grpSpPr>
      <p:sp>
        <p:nvSpPr>
          <p:cNvPr id="18" name="Title 17"/>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15" name="Content Placeholder 32"/>
          <p:cNvSpPr>
            <a:spLocks noGrp="1"/>
          </p:cNvSpPr>
          <p:nvPr>
            <p:ph sz="quarter" idx="18"/>
          </p:nvPr>
        </p:nvSpPr>
        <p:spPr>
          <a:xfrm>
            <a:off x="1326563" y="1710610"/>
            <a:ext cx="2346441" cy="2203134"/>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3797268" y="1710609"/>
            <a:ext cx="2335156" cy="2203133"/>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7" name="Content Placeholder 32"/>
          <p:cNvSpPr>
            <a:spLocks noGrp="1"/>
          </p:cNvSpPr>
          <p:nvPr>
            <p:ph sz="quarter" idx="17"/>
          </p:nvPr>
        </p:nvSpPr>
        <p:spPr>
          <a:xfrm>
            <a:off x="6245404" y="1710609"/>
            <a:ext cx="2346441" cy="2203133"/>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9" name="Content Placeholder 32"/>
          <p:cNvSpPr>
            <a:spLocks noGrp="1"/>
          </p:cNvSpPr>
          <p:nvPr>
            <p:ph sz="quarter" idx="20"/>
          </p:nvPr>
        </p:nvSpPr>
        <p:spPr>
          <a:xfrm>
            <a:off x="3797268" y="4061280"/>
            <a:ext cx="2335156"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0" name="Content Placeholder 32"/>
          <p:cNvSpPr>
            <a:spLocks noGrp="1"/>
          </p:cNvSpPr>
          <p:nvPr>
            <p:ph sz="quarter" idx="21"/>
          </p:nvPr>
        </p:nvSpPr>
        <p:spPr>
          <a:xfrm>
            <a:off x="6257231" y="4061280"/>
            <a:ext cx="2346441" cy="2203134"/>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1" name="Content Placeholder 32"/>
          <p:cNvSpPr>
            <a:spLocks noGrp="1"/>
          </p:cNvSpPr>
          <p:nvPr>
            <p:ph sz="quarter" idx="22"/>
          </p:nvPr>
        </p:nvSpPr>
        <p:spPr>
          <a:xfrm>
            <a:off x="8718402" y="4061280"/>
            <a:ext cx="2346441" cy="2203134"/>
          </a:xfrm>
          <a:solidFill>
            <a:srgbClr val="00BCF2"/>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3236136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28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userDrawn="1"/>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7815763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ersion 1.0">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5066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A609-02A0-42FE-AA96-AF8C943B66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17C03-2D19-46AC-B2A6-9D8BCC9C48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6ABBB-2B53-4E39-8C03-66BB4AB1DACC}"/>
              </a:ext>
            </a:extLst>
          </p:cNvPr>
          <p:cNvSpPr>
            <a:spLocks noGrp="1"/>
          </p:cNvSpPr>
          <p:nvPr>
            <p:ph type="dt" sz="half" idx="10"/>
          </p:nvPr>
        </p:nvSpPr>
        <p:spPr/>
        <p:txBody>
          <a:bodyPr/>
          <a:lstStyle/>
          <a:p>
            <a:fld id="{3E3C2F32-47E1-4D90-8C64-89D7BCB0B356}" type="datetimeFigureOut">
              <a:rPr lang="en-US" smtClean="0"/>
              <a:t>4/14/2020</a:t>
            </a:fld>
            <a:endParaRPr lang="en-US"/>
          </a:p>
        </p:txBody>
      </p:sp>
      <p:sp>
        <p:nvSpPr>
          <p:cNvPr id="5" name="Footer Placeholder 4">
            <a:extLst>
              <a:ext uri="{FF2B5EF4-FFF2-40B4-BE49-F238E27FC236}">
                <a16:creationId xmlns:a16="http://schemas.microsoft.com/office/drawing/2014/main" id="{3C1D0117-1B70-4AB3-8DBA-5EAEAA440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6926C4-B064-4F87-8109-5AFA3FF10197}"/>
              </a:ext>
            </a:extLst>
          </p:cNvPr>
          <p:cNvSpPr>
            <a:spLocks noGrp="1"/>
          </p:cNvSpPr>
          <p:nvPr>
            <p:ph type="sldNum" sz="quarter" idx="12"/>
          </p:nvPr>
        </p:nvSpPr>
        <p:spPr/>
        <p:txBody>
          <a:bodyPr/>
          <a:lstStyle/>
          <a:p>
            <a:fld id="{16E25FE8-7569-43AE-9627-434F5C2A52DA}" type="slidenum">
              <a:rPr lang="en-US" smtClean="0"/>
              <a:t>‹#›</a:t>
            </a:fld>
            <a:endParaRPr lang="en-US"/>
          </a:p>
        </p:txBody>
      </p:sp>
    </p:spTree>
    <p:extLst>
      <p:ext uri="{BB962C8B-B14F-4D97-AF65-F5344CB8AC3E}">
        <p14:creationId xmlns:p14="http://schemas.microsoft.com/office/powerpoint/2010/main" val="10990522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35694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8473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2900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9733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425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135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35864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1405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465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211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646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039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30023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9432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3715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92325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37313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998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07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37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4439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828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299395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3300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1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2" indent="0">
              <a:buNone/>
              <a:defRPr/>
            </a:lvl3pPr>
            <a:lvl4pPr marL="457025"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00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F57C-8402-4285-A732-149E49BD8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0D9DE-4CF7-4C16-A3D3-4A7E1DD20D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AF138C-CBB6-4CBF-A57C-B945DE05E6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4D5FF-C307-4B69-BC35-F533811C24AF}"/>
              </a:ext>
            </a:extLst>
          </p:cNvPr>
          <p:cNvSpPr>
            <a:spLocks noGrp="1"/>
          </p:cNvSpPr>
          <p:nvPr>
            <p:ph type="dt" sz="half" idx="10"/>
          </p:nvPr>
        </p:nvSpPr>
        <p:spPr/>
        <p:txBody>
          <a:bodyPr/>
          <a:lstStyle/>
          <a:p>
            <a:fld id="{58EA4CAC-866E-48BE-B59E-946F864970A3}" type="datetimeFigureOut">
              <a:rPr lang="en-US" smtClean="0"/>
              <a:t>4/14/2020</a:t>
            </a:fld>
            <a:endParaRPr lang="en-US"/>
          </a:p>
        </p:txBody>
      </p:sp>
      <p:sp>
        <p:nvSpPr>
          <p:cNvPr id="6" name="Footer Placeholder 5">
            <a:extLst>
              <a:ext uri="{FF2B5EF4-FFF2-40B4-BE49-F238E27FC236}">
                <a16:creationId xmlns:a16="http://schemas.microsoft.com/office/drawing/2014/main" id="{370595D5-3C51-4407-AA41-DDFACA89E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D46E4-F35B-42C9-8F45-E7874401F110}"/>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49726419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569D-2557-4E84-B153-6AA87757C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B38B8-DEDC-4840-9FB2-908D41486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E9A86-C062-4CA7-B24B-6DFF16554E7A}"/>
              </a:ext>
            </a:extLst>
          </p:cNvPr>
          <p:cNvSpPr>
            <a:spLocks noGrp="1"/>
          </p:cNvSpPr>
          <p:nvPr>
            <p:ph type="dt" sz="half" idx="10"/>
          </p:nvPr>
        </p:nvSpPr>
        <p:spPr/>
        <p:txBody>
          <a:bodyPr/>
          <a:lstStyle/>
          <a:p>
            <a:fld id="{58EA4CAC-866E-48BE-B59E-946F864970A3}" type="datetimeFigureOut">
              <a:rPr lang="en-US" smtClean="0"/>
              <a:t>4/14/2020</a:t>
            </a:fld>
            <a:endParaRPr lang="en-US"/>
          </a:p>
        </p:txBody>
      </p:sp>
      <p:sp>
        <p:nvSpPr>
          <p:cNvPr id="5" name="Footer Placeholder 4">
            <a:extLst>
              <a:ext uri="{FF2B5EF4-FFF2-40B4-BE49-F238E27FC236}">
                <a16:creationId xmlns:a16="http://schemas.microsoft.com/office/drawing/2014/main" id="{30F3421A-7DB6-4061-A5C0-5FBEFFC7F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FE595-2177-4A59-9296-1BA6D1D5F925}"/>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2564878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57"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14254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4262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80" y="1"/>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968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529">
                <a:solidFill>
                  <a:srgbClr val="000000"/>
                </a:solidFill>
              </a:defRPr>
            </a:lvl1pPr>
          </a:lstStyle>
          <a:p>
            <a:r>
              <a:rPr lang="en-US"/>
              <a:t>Device layout</a:t>
            </a:r>
          </a:p>
        </p:txBody>
      </p:sp>
    </p:spTree>
    <p:extLst>
      <p:ext uri="{BB962C8B-B14F-4D97-AF65-F5344CB8AC3E}">
        <p14:creationId xmlns:p14="http://schemas.microsoft.com/office/powerpoint/2010/main" val="14758804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34626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8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18781765"/>
      </p:ext>
    </p:extLst>
  </p:cSld>
  <p:clrMapOvr>
    <a:masterClrMapping/>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1287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27419664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55510437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3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0686457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a:t>
            </a:fld>
            <a:endParaRPr lang="en-US" dirty="0"/>
          </a:p>
        </p:txBody>
      </p:sp>
    </p:spTree>
    <p:extLst>
      <p:ext uri="{BB962C8B-B14F-4D97-AF65-F5344CB8AC3E}">
        <p14:creationId xmlns:p14="http://schemas.microsoft.com/office/powerpoint/2010/main" val="151176788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a:t>
            </a:fld>
            <a:endParaRPr lang="en-US" dirty="0"/>
          </a:p>
        </p:txBody>
      </p:sp>
    </p:spTree>
    <p:extLst>
      <p:ext uri="{BB962C8B-B14F-4D97-AF65-F5344CB8AC3E}">
        <p14:creationId xmlns:p14="http://schemas.microsoft.com/office/powerpoint/2010/main" val="2060884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3492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Lesson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0"/>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572000" y="3200400"/>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C4449D8D-FAFF-4D87-A4C8-DB13590C7C5A}" type="slidenum">
              <a:rPr lang="en-US"/>
              <a:pPr>
                <a:defRPr/>
              </a:pPr>
              <a:t>‹#›</a:t>
            </a:fld>
            <a:endParaRPr lang="en-US" dirty="0"/>
          </a:p>
        </p:txBody>
      </p:sp>
    </p:spTree>
    <p:extLst>
      <p:ext uri="{BB962C8B-B14F-4D97-AF65-F5344CB8AC3E}">
        <p14:creationId xmlns:p14="http://schemas.microsoft.com/office/powerpoint/2010/main" val="220109237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2819400"/>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dirty="0"/>
          </a:p>
        </p:txBody>
      </p:sp>
    </p:spTree>
    <p:extLst>
      <p:ext uri="{BB962C8B-B14F-4D97-AF65-F5344CB8AC3E}">
        <p14:creationId xmlns:p14="http://schemas.microsoft.com/office/powerpoint/2010/main" val="309866555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0548167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42236260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18"/>
          <p:cNvSpPr>
            <a:spLocks noGrp="1"/>
          </p:cNvSpPr>
          <p:nvPr>
            <p:ph type="body" sz="quarter" idx="16"/>
          </p:nvPr>
        </p:nvSpPr>
        <p:spPr>
          <a:xfrm>
            <a:off x="0"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8" name="Picture Placeholder 4"/>
          <p:cNvSpPr>
            <a:spLocks noGrp="1"/>
          </p:cNvSpPr>
          <p:nvPr>
            <p:ph type="pic" sz="quarter" idx="18"/>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3"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92827505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6"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89127383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6716AF58-E252-4531-9AFB-5E7A7A5F2997}" type="slidenum">
              <a:rPr lang="en-US"/>
              <a:pPr>
                <a:defRPr/>
              </a:pPr>
              <a:t>‹#›</a:t>
            </a:fld>
            <a:endParaRPr lang="en-US" dirty="0"/>
          </a:p>
        </p:txBody>
      </p:sp>
    </p:spTree>
    <p:extLst>
      <p:ext uri="{BB962C8B-B14F-4D97-AF65-F5344CB8AC3E}">
        <p14:creationId xmlns:p14="http://schemas.microsoft.com/office/powerpoint/2010/main" val="165794723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dirty="0"/>
              <a:t>Click icon to add picture</a:t>
            </a:r>
          </a:p>
        </p:txBody>
      </p:sp>
      <p:sp>
        <p:nvSpPr>
          <p:cNvPr id="2" name="Title 1"/>
          <p:cNvSpPr>
            <a:spLocks noGrp="1"/>
          </p:cNvSpPr>
          <p:nvPr>
            <p:ph type="title"/>
          </p:nvPr>
        </p:nvSpPr>
        <p:spPr>
          <a:xfrm>
            <a:off x="0"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a:t>
            </a:fld>
            <a:endParaRPr lang="en-US" dirty="0"/>
          </a:p>
        </p:txBody>
      </p:sp>
    </p:spTree>
    <p:extLst>
      <p:ext uri="{BB962C8B-B14F-4D97-AF65-F5344CB8AC3E}">
        <p14:creationId xmlns:p14="http://schemas.microsoft.com/office/powerpoint/2010/main" val="234237627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0"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a:t>
            </a:fld>
            <a:endParaRPr lang="en-US" dirty="0"/>
          </a:p>
        </p:txBody>
      </p:sp>
    </p:spTree>
    <p:extLst>
      <p:ext uri="{BB962C8B-B14F-4D97-AF65-F5344CB8AC3E}">
        <p14:creationId xmlns:p14="http://schemas.microsoft.com/office/powerpoint/2010/main" val="339770130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05166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69905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rtlCol="0">
            <a:normAutofit/>
          </a:bodyPr>
          <a:lstStyle/>
          <a:p>
            <a:pPr lvl="0"/>
            <a:r>
              <a:rPr lang="en-US" noProof="0" dirty="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dirty="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dirty="0"/>
              <a:t>Click icon to add picture</a:t>
            </a:r>
          </a:p>
        </p:txBody>
      </p:sp>
      <p:sp>
        <p:nvSpPr>
          <p:cNvPr id="10"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42560170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p:nvPr>
        </p:nvSpPr>
        <p:spPr>
          <a:xfrm>
            <a:off x="0"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a:t>
            </a:fld>
            <a:endParaRPr lang="en-US" dirty="0"/>
          </a:p>
        </p:txBody>
      </p:sp>
    </p:spTree>
    <p:extLst>
      <p:ext uri="{BB962C8B-B14F-4D97-AF65-F5344CB8AC3E}">
        <p14:creationId xmlns:p14="http://schemas.microsoft.com/office/powerpoint/2010/main" val="389371336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5"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93461863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7102794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7" name="Picture Placeholder 4"/>
          <p:cNvSpPr>
            <a:spLocks noGrp="1"/>
          </p:cNvSpPr>
          <p:nvPr>
            <p:ph type="pic" sz="quarter" idx="17"/>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0"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50863460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10257627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61055894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438467" cy="1499840"/>
          </a:xfrm>
          <a:prstGeom prst="rect">
            <a:avLst/>
          </a:prstGeom>
          <a:noFill/>
          <a:ln>
            <a:noFill/>
          </a:ln>
        </p:spPr>
        <p:txBody>
          <a:bodyPr vert="horz" wrap="square" lIns="243840" tIns="182880" rIns="121920" bIns="60960" rtlCol="0" anchor="t" anchorCtr="0">
            <a:noAutofit/>
          </a:bodyPr>
          <a:lstStyle/>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eaLnBrk="1" fontAlgn="auto" hangingPunct="1">
              <a:lnSpc>
                <a:spcPct val="90000"/>
              </a:lnSpc>
              <a:spcBef>
                <a:spcPts val="0"/>
              </a:spcBef>
              <a:spcAft>
                <a:spcPts val="800"/>
              </a:spcAft>
            </a:pPr>
            <a:endParaRPr lang="en-US" sz="1100" dirty="0">
              <a:solidFill>
                <a:srgbClr val="3F3F3F">
                  <a:alpha val="87000"/>
                </a:srgbClr>
              </a:solidFill>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Conditions and Terms of Use</a:t>
            </a:r>
            <a:endParaRPr lang="en-US" sz="1467" dirty="0">
              <a:solidFill>
                <a:prstClr val="black"/>
              </a:solidFill>
              <a:latin typeface="Calibri" panose="020F0502020204030204"/>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 2015 Microsoft Corporation. All rights reserved.</a:t>
            </a:r>
          </a:p>
        </p:txBody>
      </p:sp>
      <p:sp>
        <p:nvSpPr>
          <p:cNvPr id="10" name="TextBox 9"/>
          <p:cNvSpPr txBox="1"/>
          <p:nvPr userDrawn="1"/>
        </p:nvSpPr>
        <p:spPr>
          <a:xfrm>
            <a:off x="304800" y="707073"/>
            <a:ext cx="11438467" cy="2438400"/>
          </a:xfrm>
          <a:prstGeom prst="rect">
            <a:avLst/>
          </a:prstGeom>
          <a:noFill/>
          <a:ln>
            <a:noFill/>
          </a:ln>
        </p:spPr>
        <p:txBody>
          <a:bodyPr vert="horz" wrap="square" lIns="243840" tIns="182880" rIns="121920" bIns="60960" rtlCol="0" anchor="t" anchorCtr="0">
            <a:normAutofit/>
          </a:bodyPr>
          <a:lstStyle/>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eaLnBrk="1" fontAlgn="auto" hangingPunct="1">
              <a:spcBef>
                <a:spcPts val="0"/>
              </a:spcBef>
              <a:spcAft>
                <a:spcPts val="800"/>
              </a:spcAft>
            </a:pPr>
            <a:endParaRPr lang="en-US" sz="1100" dirty="0">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98700643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20989194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5112475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5936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bg1"/>
                </a:solidFill>
                <a:latin typeface="+mn-lt"/>
              </a:defRPr>
            </a:lvl1pPr>
          </a:lstStyle>
          <a:p>
            <a:fld id="{74A398B2-5A34-1A4A-811E-F4027282568C}" type="slidenum">
              <a:rPr lang="en-US" smtClean="0">
                <a:solidFill>
                  <a:srgbClr val="000000"/>
                </a:solidFill>
              </a:rPr>
              <a:pPr/>
              <a:t>‹#›</a:t>
            </a:fld>
            <a:endParaRPr lang="en-US" dirty="0">
              <a:solidFill>
                <a:srgbClr val="000000"/>
              </a:solidFill>
            </a:endParaRPr>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bg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0090170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6"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6"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71488125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20586889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54783833"/>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4257790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4259454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94173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800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2199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681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505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243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6047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217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5700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13133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165706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83226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71585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50847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37662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70100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0957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3462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89334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80284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45918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5302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69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14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4703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65125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941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18844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4286"/>
            <a:ext cx="3618381" cy="899665"/>
          </a:xfrm>
        </p:spPr>
        <p:txBody>
          <a:bodyPr lIns="0" tIns="0" rIns="0" bIns="0"/>
          <a:lstStyle>
            <a:lvl1pPr algn="l" defTabSz="914367" rtl="0" eaLnBrk="1" latinLnBrk="0" hangingPunct="1">
              <a:lnSpc>
                <a:spcPts val="3137"/>
              </a:lnSpc>
              <a:spcBef>
                <a:spcPct val="0"/>
              </a:spcBef>
              <a:buNone/>
              <a:defRPr lang="en-US" sz="2745" b="0" kern="1200" cap="none" spc="-49"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798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01660304"/>
      </p:ext>
    </p:extLst>
  </p:cSld>
  <p:clrMapOvr>
    <a:masterClrMapping/>
  </p:clrMapOvr>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66534602"/>
      </p:ext>
    </p:extLst>
  </p:cSld>
  <p:clrMapOvr>
    <a:masterClrMapping/>
  </p:clrMapOvr>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62358"/>
      </p:ext>
    </p:extLst>
  </p:cSld>
  <p:clrMapOvr>
    <a:masterClrMapping/>
  </p:clrMapOvr>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4/14/2020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53803893"/>
      </p:ext>
    </p:extLst>
  </p:cSld>
  <p:clrMapOvr>
    <a:masterClrMapping/>
  </p:clrMapOvr>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04409176"/>
      </p:ext>
    </p:extLst>
  </p:cSld>
  <p:clrMapOvr>
    <a:masterClrMapping/>
  </p:clrMapOvr>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42950131"/>
      </p:ext>
    </p:extLst>
  </p:cSld>
  <p:clrMapOvr>
    <a:masterClrMapping/>
  </p:clrMapOvr>
  <p:transition>
    <p:fade/>
  </p:transition>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84121344"/>
      </p:ext>
    </p:extLst>
  </p:cSld>
  <p:clrMapOvr>
    <a:masterClrMapping/>
  </p:clrMapOvr>
  <p:transition>
    <p:fade/>
  </p:transition>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670262158"/>
      </p:ext>
    </p:extLst>
  </p:cSld>
  <p:clrMapOvr>
    <a:masterClrMapping/>
  </p:clrMapOvr>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11657091"/>
      </p:ext>
    </p:extLst>
  </p:cSld>
  <p:clrMapOvr>
    <a:masterClrMapping/>
  </p:clrMapOvr>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978977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326797" y="2831012"/>
            <a:ext cx="3348219" cy="2237377"/>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Webinar title 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326797" y="2383682"/>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137317" y="88337"/>
            <a:ext cx="2650698" cy="875905"/>
          </a:xfrm>
          <a:prstGeom prst="rect">
            <a:avLst/>
          </a:prstGeom>
        </p:spPr>
      </p:pic>
    </p:spTree>
    <p:extLst>
      <p:ext uri="{BB962C8B-B14F-4D97-AF65-F5344CB8AC3E}">
        <p14:creationId xmlns:p14="http://schemas.microsoft.com/office/powerpoint/2010/main" val="259994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41226668"/>
      </p:ext>
    </p:extLst>
  </p:cSld>
  <p:clrMapOvr>
    <a:masterClrMapping/>
  </p:clrMapOvr>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9732183"/>
      </p:ext>
    </p:extLst>
  </p:cSld>
  <p:clrMapOvr>
    <a:masterClrMapping/>
  </p:clrMapOvr>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47145148"/>
      </p:ext>
    </p:extLst>
  </p:cSld>
  <p:clrMapOvr>
    <a:masterClrMapping/>
  </p:clrMapOvr>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12166790"/>
      </p:ext>
    </p:extLst>
  </p:cSld>
  <p:clrMapOvr>
    <a:masterClrMapping/>
  </p:clrMapOvr>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2952150010"/>
      </p:ext>
    </p:extLst>
  </p:cSld>
  <p:clrMapOvr>
    <a:masterClrMapping/>
  </p:clrMapOvr>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75842355"/>
      </p:ext>
    </p:extLst>
  </p:cSld>
  <p:clrMapOvr>
    <a:masterClrMapping/>
  </p:clrMapOvr>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42876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708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5822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284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60" y="2180711"/>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60" y="4304556"/>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84712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261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62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5605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27296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1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63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2610423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669828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2"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2"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6"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6"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55681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141319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43021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2530312"/>
            <a:ext cx="5381897" cy="1797377"/>
          </a:xfrm>
        </p:spPr>
        <p:txBody>
          <a:bodyPr anchor="ctr"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15218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1530243"/>
            <a:ext cx="5381897" cy="2075107"/>
          </a:xfrm>
        </p:spPr>
        <p:txBody>
          <a:bodyPr anchor="b"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1"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70153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5764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31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1"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2" y="856632"/>
            <a:ext cx="7184571" cy="5300329"/>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2"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73191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3"/>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2212703"/>
            <a:ext cx="4737463" cy="3961674"/>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4" y="409576"/>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16566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3491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bg1"/>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610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2871363"/>
            <a:ext cx="3317965"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365762" y="3542213"/>
            <a:ext cx="3317965"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8072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3124672"/>
            <a:ext cx="3317965"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0785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9109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276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859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180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79905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193980903"/>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03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07609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66413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362098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22674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497999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63460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517461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528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512205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13720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77372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2128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564203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0687157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66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772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5876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9938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590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60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01013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217486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9488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0516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0368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830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35113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957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4037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955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19539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817700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8167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63160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40765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53789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14277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96383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2890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6882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9559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9215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4592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84993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8684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543009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6"/>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4" indent="0">
              <a:buFont typeface="Wingdings" panose="05000000000000000000" pitchFamily="2" charset="2"/>
              <a:buNone/>
              <a:defRPr sz="2353" b="0"/>
            </a:lvl2pPr>
            <a:lvl3pPr marL="441917" indent="0">
              <a:buFont typeface="Wingdings" panose="05000000000000000000" pitchFamily="2" charset="2"/>
              <a:buNone/>
              <a:tabLst/>
              <a:defRPr sz="2157" b="0"/>
            </a:lvl3pPr>
            <a:lvl4pPr marL="639534" indent="0">
              <a:buFont typeface="Wingdings" panose="05000000000000000000" pitchFamily="2" charset="2"/>
              <a:buNone/>
              <a:defRPr sz="2157" b="0"/>
            </a:lvl4pPr>
            <a:lvl5pPr marL="83715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27754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4"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1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34"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5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0" marR="0" lvl="0" indent="-504160" algn="l" defTabSz="914261" rtl="0" eaLnBrk="1" fontAlgn="auto" latinLnBrk="0" hangingPunct="1">
              <a:lnSpc>
                <a:spcPct val="90000"/>
              </a:lnSpc>
              <a:spcBef>
                <a:spcPts val="1200"/>
              </a:spcBef>
              <a:spcAft>
                <a:spcPts val="0"/>
              </a:spcAft>
              <a:buClr>
                <a:schemeClr val="tx1"/>
              </a:buClr>
              <a:buSzPct val="90000"/>
              <a:tabLst/>
            </a:pPr>
            <a:r>
              <a:rPr lang="en-US"/>
              <a:t>Edit Master text styles</a:t>
            </a:r>
          </a:p>
          <a:p>
            <a:pPr marL="504160" marR="0" lvl="1" indent="-504160" algn="l" defTabSz="914261" rtl="0" eaLnBrk="1" fontAlgn="auto" latinLnBrk="0" hangingPunct="1">
              <a:lnSpc>
                <a:spcPct val="90000"/>
              </a:lnSpc>
              <a:spcBef>
                <a:spcPts val="1200"/>
              </a:spcBef>
              <a:spcAft>
                <a:spcPts val="0"/>
              </a:spcAft>
              <a:buClr>
                <a:schemeClr val="tx1"/>
              </a:buClr>
              <a:buSzPct val="90000"/>
              <a:tabLst/>
            </a:pPr>
            <a:r>
              <a:rPr lang="en-US"/>
              <a:t>Second level</a:t>
            </a:r>
          </a:p>
          <a:p>
            <a:pPr marL="504160" marR="0" lvl="2" indent="-504160" algn="l" defTabSz="914261" rtl="0" eaLnBrk="1" fontAlgn="auto" latinLnBrk="0" hangingPunct="1">
              <a:lnSpc>
                <a:spcPct val="90000"/>
              </a:lnSpc>
              <a:spcBef>
                <a:spcPts val="1200"/>
              </a:spcBef>
              <a:spcAft>
                <a:spcPts val="0"/>
              </a:spcAft>
              <a:buClr>
                <a:schemeClr val="tx1"/>
              </a:buClr>
              <a:buSzPct val="90000"/>
              <a:tabLst/>
            </a:pPr>
            <a:r>
              <a:rPr lang="en-US"/>
              <a:t>Third level</a:t>
            </a:r>
          </a:p>
          <a:p>
            <a:pPr marL="504160" marR="0" lvl="3" indent="-504160" algn="l" defTabSz="914261" rtl="0" eaLnBrk="1" fontAlgn="auto" latinLnBrk="0" hangingPunct="1">
              <a:lnSpc>
                <a:spcPct val="90000"/>
              </a:lnSpc>
              <a:spcBef>
                <a:spcPts val="1200"/>
              </a:spcBef>
              <a:spcAft>
                <a:spcPts val="0"/>
              </a:spcAft>
              <a:buClr>
                <a:schemeClr val="tx1"/>
              </a:buClr>
              <a:buSzPct val="90000"/>
              <a:tabLst/>
            </a:pPr>
            <a:r>
              <a:rPr lang="en-US"/>
              <a:t>Fourth level</a:t>
            </a:r>
          </a:p>
          <a:p>
            <a:pPr marL="504160" marR="0" lvl="4" indent="-504160" algn="l" defTabSz="91426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2451" y="6567022"/>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162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0360746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wrap="square"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506595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7949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6581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94802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6810105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746164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7928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003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8881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2929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32979802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7414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5334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904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theme" Target="../theme/theme10.xml"/><Relationship Id="rId1" Type="http://schemas.openxmlformats.org/officeDocument/2006/relationships/slideLayout" Target="../slideLayouts/slideLayout23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theme" Target="../theme/theme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image" Target="../media/image1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theme" Target="../theme/theme4.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image" Target="../media/image23.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image" Target="../media/image27.png"/><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theme" Target="../theme/theme5.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8" Type="http://schemas.openxmlformats.org/officeDocument/2006/relationships/slideLayout" Target="../slideLayouts/slideLayout93.xml"/><Relationship Id="rId3"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image" Target="../media/image23.emf"/><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theme" Target="../theme/theme6.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8"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theme" Target="../theme/theme7.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theme" Target="../theme/theme8.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image" Target="../media/image23.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theme" Target="../theme/theme9.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401845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935" r:id="rId19"/>
    <p:sldLayoutId id="2147483936" r:id="rId20"/>
    <p:sldLayoutId id="2147483937" r:id="rId2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53803390"/>
      </p:ext>
    </p:extLst>
  </p:cSld>
  <p:clrMap bg1="lt1" tx1="dk1" bg2="lt2" tx2="dk2" accent1="accent1" accent2="accent2" accent3="accent3" accent4="accent4" accent5="accent5" accent6="accent6" hlink="hlink" folHlink="folHlink"/>
  <p:sldLayoutIdLst>
    <p:sldLayoutId id="214748494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4/14/2020</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72813002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93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3157921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2225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rm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05639806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 id="2147483939" r:id="rId37"/>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ftr="0" dt="0"/>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0078D7"/>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06984014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8" name="Slide Number Placeholder 3"/>
          <p:cNvSpPr>
            <a:spLocks noGrp="1"/>
          </p:cNvSpPr>
          <p:nvPr>
            <p:ph type="sldNum" sz="quarter" idx="4"/>
          </p:nvPr>
        </p:nvSpPr>
        <p:spPr>
          <a:xfrm>
            <a:off x="9353550" y="6492875"/>
            <a:ext cx="2844800" cy="365125"/>
          </a:xfrm>
          <a:prstGeom prst="rect">
            <a:avLst/>
          </a:prstGeom>
        </p:spPr>
        <p:txBody>
          <a:bodyPr/>
          <a:lstStyle>
            <a:lvl1pPr algn="r">
              <a:defRPr sz="1200" smtClean="0">
                <a:solidFill>
                  <a:srgbClr val="3F3F3F"/>
                </a:solidFill>
                <a:latin typeface="+mn-lt"/>
              </a:defRPr>
            </a:lvl1pPr>
          </a:lstStyle>
          <a:p>
            <a:pPr>
              <a:defRPr/>
            </a:pPr>
            <a:fld id="{A0AE9EC9-F182-4A35-8041-CBBE9CFA6E78}" type="slidenum">
              <a:rPr lang="en-US" smtClean="0"/>
              <a:pPr>
                <a:defRPr/>
              </a:pPr>
              <a:t>‹#›</a:t>
            </a:fld>
            <a:endParaRPr lang="en-US" dirty="0"/>
          </a:p>
        </p:txBody>
      </p:sp>
    </p:spTree>
    <p:extLst>
      <p:ext uri="{BB962C8B-B14F-4D97-AF65-F5344CB8AC3E}">
        <p14:creationId xmlns:p14="http://schemas.microsoft.com/office/powerpoint/2010/main" val="2135348036"/>
      </p:ext>
    </p:extLst>
  </p:cSld>
  <p:clrMap bg1="dk1" tx1="lt1" bg2="dk2" tx2="lt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Lst>
  <p:hf hdr="0" ftr="0" dt="0"/>
  <p:txStyles>
    <p:titleStyle>
      <a:lvl1pPr algn="ctr" rtl="0" fontAlgn="base">
        <a:spcBef>
          <a:spcPct val="0"/>
        </a:spcBef>
        <a:spcAft>
          <a:spcPct val="0"/>
        </a:spcAft>
        <a:defRPr sz="2000">
          <a:solidFill>
            <a:schemeClr val="tx1"/>
          </a:solidFill>
          <a:latin typeface="+mn-lt"/>
          <a:ea typeface="Segoe Pro Light"/>
          <a:cs typeface="Segoe Pro Light"/>
        </a:defRPr>
      </a:lvl1pPr>
      <a:lvl2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5pPr>
      <a:lvl6pPr marL="4572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6pPr>
      <a:lvl7pPr marL="9144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7pPr>
      <a:lvl8pPr marL="13716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8pPr>
      <a:lvl9pPr marL="18288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048010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4/14/2020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
        <p:nvSpPr>
          <p:cNvPr id="18" name="Title Placeholder 1">
            <a:extLst>
              <a:ext uri="{FF2B5EF4-FFF2-40B4-BE49-F238E27FC236}">
                <a16:creationId xmlns:a16="http://schemas.microsoft.com/office/drawing/2014/main" id="{B817E28D-C67E-4993-8D3F-E11A5C298C64}"/>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19" name="Text Placeholder 3">
            <a:extLst>
              <a:ext uri="{FF2B5EF4-FFF2-40B4-BE49-F238E27FC236}">
                <a16:creationId xmlns:a16="http://schemas.microsoft.com/office/drawing/2014/main" id="{E7F17F37-CE42-45ED-8636-7730189CF341}"/>
              </a:ext>
            </a:extLst>
          </p:cNvPr>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ID" hidden="1">
            <a:extLst>
              <a:ext uri="{FF2B5EF4-FFF2-40B4-BE49-F238E27FC236}">
                <a16:creationId xmlns:a16="http://schemas.microsoft.com/office/drawing/2014/main" id="{D81F13E5-546D-47A5-B74F-B24DCFB1BE85}"/>
              </a:ext>
            </a:extLst>
          </p:cNvPr>
          <p:cNvGrpSpPr/>
          <p:nvPr userDrawn="1"/>
        </p:nvGrpSpPr>
        <p:grpSpPr>
          <a:xfrm>
            <a:off x="0" y="0"/>
            <a:ext cx="12192000" cy="6858000"/>
            <a:chOff x="0" y="0"/>
            <a:chExt cx="12192000" cy="6858000"/>
          </a:xfrm>
        </p:grpSpPr>
        <p:cxnSp>
          <p:nvCxnSpPr>
            <p:cNvPr id="31" name="Straight Connector 30">
              <a:extLst>
                <a:ext uri="{FF2B5EF4-FFF2-40B4-BE49-F238E27FC236}">
                  <a16:creationId xmlns:a16="http://schemas.microsoft.com/office/drawing/2014/main" id="{0A894A91-87B3-430F-9759-3DF8FC364871}"/>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E33D88A-AFAA-4629-96BF-942C0186D6C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FE3F78C-68D6-4E1A-B94A-AABABE5F8DA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742290C-8915-4ABE-88D5-A903C6ADB93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86A5F03-28AC-4289-BE1A-0D6D0CABC51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06108C-4971-49EC-B9FE-EF397BDEC050}"/>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F21391-44BC-41DA-BD12-C153E91C7BA5}"/>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DECE22-D647-42CA-8A0C-1871E3DEF910}"/>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7C35EBF-5F6F-4875-AAB6-D67DBBBD999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160493-65F6-458F-A729-281A0E9261E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183C7E-3ADB-4F17-A1E2-20FE204927E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F4A7AAA-A4D3-4D54-8C03-65407464291C}"/>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2EFBD3A-A74D-4857-9EB5-5D272C3FBF9B}"/>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B23CAFB-25E2-46E2-A076-DA1D13DD2FA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F83F5F-7804-4648-AA32-00D01ACC0021}"/>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24B36D2-C109-4F50-843C-6F50093574F5}"/>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E00609-4706-41F8-A748-65C64F71E8AC}"/>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A7E5ABA-C459-4767-BF0F-50B9B28CBC9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1D46765-9A19-43C0-880B-48622EE18980}"/>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F5FF3EF-276A-477F-A8BA-13D79062A13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CE2CE9-9CD7-4FD4-9FFE-4CA55671D065}"/>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85535F2-EDC3-4D15-8893-867D21331F40}"/>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222B1A2-AB1E-4233-BD37-29913EBB2D1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5F6D55-9B16-46F4-9F3B-2FAB8A16839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FE7940F-3262-49D4-81F3-CFEAD5D18F8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EE2105-2533-452C-9E08-0914D7B9B93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28FC61-399C-4342-918A-E9BBB998AE6E}"/>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39A7E1-046F-4A41-B0E9-9BD4739832AE}"/>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13FF3D1-8585-4377-80A4-9B071740EB5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0561430-9FEF-47A5-84EE-27AACF25162C}"/>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5BD57E9-CEF8-4AD5-A2CC-547496651CD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B0BE4A0-768B-4B7E-9D96-4B8D3804F553}"/>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EE4343E-B23B-4F9B-8DB6-D13D8E768F57}"/>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D087B8-B66E-40B1-B5CC-6F8486D73AB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5" name=".64 square" hidden="1">
            <a:extLst>
              <a:ext uri="{FF2B5EF4-FFF2-40B4-BE49-F238E27FC236}">
                <a16:creationId xmlns:a16="http://schemas.microsoft.com/office/drawing/2014/main" id="{AE2CC65B-0FB4-4D25-BF0F-A9BF609263ED}"/>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6" name=".32 square" hidden="1">
            <a:extLst>
              <a:ext uri="{FF2B5EF4-FFF2-40B4-BE49-F238E27FC236}">
                <a16:creationId xmlns:a16="http://schemas.microsoft.com/office/drawing/2014/main" id="{5A50A726-5346-4E05-93CE-59883989CC0C}"/>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6638446"/>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6" r:id="rId25"/>
    <p:sldLayoutId id="2147483967" r:id="rId26"/>
    <p:sldLayoutId id="2147483970" r:id="rId27"/>
  </p:sldLayoutIdLst>
  <p:transition>
    <p:fade/>
  </p:transition>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8.xml"/></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2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0.xm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27.xml"/><Relationship Id="rId5" Type="http://schemas.openxmlformats.org/officeDocument/2006/relationships/image" Target="../media/image76.svg"/><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11.xml"/><Relationship Id="rId6" Type="http://schemas.openxmlformats.org/officeDocument/2006/relationships/image" Target="../media/image79.png"/><Relationship Id="rId5" Type="http://schemas.openxmlformats.org/officeDocument/2006/relationships/image" Target="../media/image74.png"/><Relationship Id="rId4" Type="http://schemas.openxmlformats.org/officeDocument/2006/relationships/image" Target="../media/image78.svg"/></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211.xml"/><Relationship Id="rId5" Type="http://schemas.openxmlformats.org/officeDocument/2006/relationships/image" Target="../media/image82.svg"/><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7.xml"/></Relationships>
</file>

<file path=ppt/slides/_rels/slide20.xml.rels><?xml version="1.0" encoding="UTF-8" standalone="yes"?>
<Relationships xmlns="http://schemas.openxmlformats.org/package/2006/relationships"><Relationship Id="rId3" Type="http://schemas.openxmlformats.org/officeDocument/2006/relationships/hyperlink" Target="https://aka.ms/azureiam" TargetMode="External"/><Relationship Id="rId2" Type="http://schemas.openxmlformats.org/officeDocument/2006/relationships/notesSlide" Target="../notesSlides/notesSlide16.xml"/><Relationship Id="rId1" Type="http://schemas.openxmlformats.org/officeDocument/2006/relationships/slideLayout" Target="../slideLayouts/slideLayout211.xml"/><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svg"/><Relationship Id="rId2" Type="http://schemas.openxmlformats.org/officeDocument/2006/relationships/notesSlide" Target="../notesSlides/notesSlide17.xml"/><Relationship Id="rId1" Type="http://schemas.openxmlformats.org/officeDocument/2006/relationships/slideLayout" Target="../slideLayouts/slideLayout15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230.xml"/></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67.xml"/><Relationship Id="rId6" Type="http://schemas.openxmlformats.org/officeDocument/2006/relationships/image" Target="../media/image92.png"/><Relationship Id="rId5" Type="http://schemas.openxmlformats.org/officeDocument/2006/relationships/image" Target="../media/image91.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png"/><Relationship Id="rId7"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67.xml"/><Relationship Id="rId6" Type="http://schemas.openxmlformats.org/officeDocument/2006/relationships/image" Target="../media/image94.png"/><Relationship Id="rId5" Type="http://schemas.openxmlformats.org/officeDocument/2006/relationships/image" Target="../media/image91.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5.png"/><Relationship Id="rId7" Type="http://schemas.openxmlformats.org/officeDocument/2006/relationships/image" Target="../media/image91.pn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92.png"/><Relationship Id="rId5" Type="http://schemas.openxmlformats.org/officeDocument/2006/relationships/image" Target="../media/image94.png"/><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1.xml"/></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3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2.xml"/></Relationships>
</file>

<file path=ppt/slides/_rels/slide38.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233.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227.xml"/><Relationship Id="rId6" Type="http://schemas.microsoft.com/office/2007/relationships/hdphoto" Target="../media/hdphoto3.wdp"/><Relationship Id="rId5" Type="http://schemas.openxmlformats.org/officeDocument/2006/relationships/image" Target="../media/image106.png"/><Relationship Id="rId4" Type="http://schemas.openxmlformats.org/officeDocument/2006/relationships/image" Target="../media/image105.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7.xml"/></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2.xml"/><Relationship Id="rId1" Type="http://schemas.openxmlformats.org/officeDocument/2006/relationships/slideLayout" Target="../slideLayouts/slideLayout21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43.xml.rels><?xml version="1.0" encoding="UTF-8" standalone="yes"?>
<Relationships xmlns="http://schemas.openxmlformats.org/package/2006/relationships"><Relationship Id="rId3" Type="http://schemas.openxmlformats.org/officeDocument/2006/relationships/image" Target="../media/image112.emf"/><Relationship Id="rId7" Type="http://schemas.openxmlformats.org/officeDocument/2006/relationships/image" Target="../media/image82.svg"/><Relationship Id="rId2" Type="http://schemas.openxmlformats.org/officeDocument/2006/relationships/notesSlide" Target="../notesSlides/notesSlide33.xml"/><Relationship Id="rId1" Type="http://schemas.openxmlformats.org/officeDocument/2006/relationships/slideLayout" Target="../slideLayouts/slideLayout215.xml"/><Relationship Id="rId6" Type="http://schemas.openxmlformats.org/officeDocument/2006/relationships/image" Target="../media/image81.png"/><Relationship Id="rId5" Type="http://schemas.openxmlformats.org/officeDocument/2006/relationships/image" Target="../media/image114.png"/><Relationship Id="rId4" Type="http://schemas.openxmlformats.org/officeDocument/2006/relationships/image" Target="../media/image113.emf"/></Relationships>
</file>

<file path=ppt/slides/_rels/slide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23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116.png"/></Relationships>
</file>

<file path=ppt/slides/_rels/slide45.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115.png"/><Relationship Id="rId7"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34.xml"/><Relationship Id="rId6" Type="http://schemas.openxmlformats.org/officeDocument/2006/relationships/image" Target="../media/image116.png"/><Relationship Id="rId5" Type="http://schemas.openxmlformats.org/officeDocument/2006/relationships/image" Target="../media/image118.png"/><Relationship Id="rId4" Type="http://schemas.openxmlformats.org/officeDocument/2006/relationships/image" Target="../media/image117.png"/></Relationships>
</file>

<file path=ppt/slides/_rels/slide4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5.png"/><Relationship Id="rId7" Type="http://schemas.openxmlformats.org/officeDocument/2006/relationships/image" Target="../media/image121.png"/><Relationship Id="rId12" Type="http://schemas.openxmlformats.org/officeDocument/2006/relationships/image" Target="../media/image82.svg"/><Relationship Id="rId2" Type="http://schemas.openxmlformats.org/officeDocument/2006/relationships/notesSlide" Target="../notesSlides/notesSlide36.xml"/><Relationship Id="rId1" Type="http://schemas.openxmlformats.org/officeDocument/2006/relationships/slideLayout" Target="../slideLayouts/slideLayout234.xml"/><Relationship Id="rId6" Type="http://schemas.openxmlformats.org/officeDocument/2006/relationships/image" Target="../media/image120.png"/><Relationship Id="rId11" Type="http://schemas.openxmlformats.org/officeDocument/2006/relationships/image" Target="../media/image81.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6.png"/><Relationship Id="rId9" Type="http://schemas.openxmlformats.org/officeDocument/2006/relationships/image" Target="../media/image123.png"/></Relationships>
</file>

<file path=ppt/slides/_rels/slide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5.png"/><Relationship Id="rId1" Type="http://schemas.openxmlformats.org/officeDocument/2006/relationships/slideLayout" Target="../slideLayouts/slideLayout23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126.png"/></Relationships>
</file>

<file path=ppt/slides/_rels/slide4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5.png"/><Relationship Id="rId1" Type="http://schemas.openxmlformats.org/officeDocument/2006/relationships/slideLayout" Target="../slideLayouts/slideLayout215.xml"/><Relationship Id="rId5" Type="http://schemas.openxmlformats.org/officeDocument/2006/relationships/image" Target="../media/image82.sv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34.xml"/><Relationship Id="rId4" Type="http://schemas.openxmlformats.org/officeDocument/2006/relationships/image" Target="../media/image128.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233.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 Id="rId9" Type="http://schemas.openxmlformats.org/officeDocument/2006/relationships/image" Target="../media/image82.svg"/></Relationships>
</file>

<file path=ppt/slides/_rels/slide5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15.png"/><Relationship Id="rId1" Type="http://schemas.openxmlformats.org/officeDocument/2006/relationships/slideLayout" Target="../slideLayouts/slideLayout234.xml"/><Relationship Id="rId4" Type="http://schemas.openxmlformats.org/officeDocument/2006/relationships/image" Target="../media/image136.png"/></Relationships>
</file>

<file path=ppt/slides/_rels/slide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7.xml"/><Relationship Id="rId1" Type="http://schemas.openxmlformats.org/officeDocument/2006/relationships/slideLayout" Target="../slideLayouts/slideLayout235.xml"/><Relationship Id="rId5" Type="http://schemas.openxmlformats.org/officeDocument/2006/relationships/image" Target="../media/image82.sv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34.xml"/><Relationship Id="rId4" Type="http://schemas.openxmlformats.org/officeDocument/2006/relationships/image" Target="../media/image13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5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8.xml"/><Relationship Id="rId1" Type="http://schemas.openxmlformats.org/officeDocument/2006/relationships/slideLayout" Target="../slideLayouts/slideLayout227.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9.xml.rels><?xml version="1.0" encoding="UTF-8" standalone="yes"?>
<Relationships xmlns="http://schemas.openxmlformats.org/package/2006/relationships"><Relationship Id="rId3" Type="http://schemas.openxmlformats.org/officeDocument/2006/relationships/hyperlink" Target="https://myignite.techcommunity.microsoft.com/sessions/65631?source=sessions" TargetMode="External"/><Relationship Id="rId2" Type="http://schemas.openxmlformats.org/officeDocument/2006/relationships/hyperlink" Target="https://myignite.techcommunity.microsoft.com/sessions/64711?source=sessions" TargetMode="External"/><Relationship Id="rId1" Type="http://schemas.openxmlformats.org/officeDocument/2006/relationships/slideLayout" Target="../slideLayouts/slideLayout227.xml"/></Relationships>
</file>

<file path=ppt/slides/_rels/slide6.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6.xml"/><Relationship Id="rId1" Type="http://schemas.openxmlformats.org/officeDocument/2006/relationships/slideLayout" Target="../slideLayouts/slideLayout236.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4.svg"/><Relationship Id="rId18" Type="http://schemas.openxmlformats.org/officeDocument/2006/relationships/image" Target="../media/image49.png"/><Relationship Id="rId3" Type="http://schemas.openxmlformats.org/officeDocument/2006/relationships/image" Target="../media/image52.png"/><Relationship Id="rId21" Type="http://schemas.openxmlformats.org/officeDocument/2006/relationships/image" Target="../media/image59.png"/><Relationship Id="rId7" Type="http://schemas.openxmlformats.org/officeDocument/2006/relationships/image" Target="../media/image56.pn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notesSlide" Target="../notesSlides/notesSlide7.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236.xml"/><Relationship Id="rId6" Type="http://schemas.openxmlformats.org/officeDocument/2006/relationships/image" Target="../media/image55.emf"/><Relationship Id="rId11" Type="http://schemas.openxmlformats.org/officeDocument/2006/relationships/image" Target="../media/image42.svg"/><Relationship Id="rId5" Type="http://schemas.openxmlformats.org/officeDocument/2006/relationships/image" Target="../media/image54.svg"/><Relationship Id="rId15" Type="http://schemas.openxmlformats.org/officeDocument/2006/relationships/image" Target="../media/image46.svg"/><Relationship Id="rId10" Type="http://schemas.openxmlformats.org/officeDocument/2006/relationships/image" Target="../media/image41.png"/><Relationship Id="rId19" Type="http://schemas.openxmlformats.org/officeDocument/2006/relationships/image" Target="../media/image50.sv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15.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3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F71CA94-2669-458D-A33D-8809F47313BA}"/>
              </a:ext>
            </a:extLst>
          </p:cNvPr>
          <p:cNvSpPr>
            <a:spLocks noGrp="1"/>
          </p:cNvSpPr>
          <p:nvPr>
            <p:ph type="title"/>
          </p:nvPr>
        </p:nvSpPr>
        <p:spPr>
          <a:xfrm>
            <a:off x="677334" y="609600"/>
            <a:ext cx="3843375" cy="5175624"/>
          </a:xfrm>
        </p:spPr>
        <p:txBody>
          <a:bodyPr vert="horz" lIns="91440" tIns="45720" rIns="91440" bIns="45720" rtlCol="0" anchor="ctr">
            <a:normAutofit/>
          </a:bodyPr>
          <a:lstStyle/>
          <a:p>
            <a:r>
              <a:rPr lang="en-US">
                <a:solidFill>
                  <a:schemeClr val="tx1">
                    <a:lumMod val="85000"/>
                    <a:lumOff val="15000"/>
                  </a:schemeClr>
                </a:solidFill>
              </a:rPr>
              <a:t>Azure Governance</a:t>
            </a:r>
          </a:p>
        </p:txBody>
      </p:sp>
      <p:sp>
        <p:nvSpPr>
          <p:cNvPr id="38" name="Freeform: Shape 37">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5A104935-437F-45F5-AD38-9EE1D98558D9}"/>
              </a:ext>
            </a:extLst>
          </p:cNvPr>
          <p:cNvSpPr>
            <a:spLocks noGrp="1"/>
          </p:cNvSpPr>
          <p:nvPr>
            <p:ph type="body" sz="quarter" idx="12"/>
          </p:nvPr>
        </p:nvSpPr>
        <p:spPr>
          <a:xfrm>
            <a:off x="6116084" y="609601"/>
            <a:ext cx="5511296" cy="5175624"/>
          </a:xfrm>
        </p:spPr>
        <p:txBody>
          <a:bodyPr vert="horz" lIns="91440" tIns="45720" rIns="91440" bIns="45720" rtlCol="0" anchor="ctr">
            <a:normAutofit/>
          </a:bodyPr>
          <a:lstStyle/>
          <a:p>
            <a:pPr>
              <a:spcBef>
                <a:spcPts val="1000"/>
              </a:spcBef>
              <a:buFont typeface="Wingdings 3" charset="2"/>
              <a:buChar char=""/>
            </a:pPr>
            <a:r>
              <a:rPr lang="en-US" dirty="0">
                <a:solidFill>
                  <a:srgbClr val="FFFFFF"/>
                </a:solidFill>
                <a:cs typeface="+mn-cs"/>
              </a:rPr>
              <a:t>Peter Drougge</a:t>
            </a:r>
          </a:p>
          <a:p>
            <a:pPr>
              <a:spcBef>
                <a:spcPts val="1000"/>
              </a:spcBef>
              <a:buFont typeface="Wingdings 3" charset="2"/>
              <a:buChar char=""/>
            </a:pPr>
            <a:r>
              <a:rPr lang="en-US" dirty="0">
                <a:solidFill>
                  <a:srgbClr val="FFFFFF"/>
                </a:solidFill>
                <a:cs typeface="+mn-cs"/>
              </a:rPr>
              <a:t>Martin Modin</a:t>
            </a:r>
          </a:p>
        </p:txBody>
      </p:sp>
    </p:spTree>
    <p:extLst>
      <p:ext uri="{BB962C8B-B14F-4D97-AF65-F5344CB8AC3E}">
        <p14:creationId xmlns:p14="http://schemas.microsoft.com/office/powerpoint/2010/main" val="3789247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4165F7-C0C3-4387-8347-DE2707A39C9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sp>
        <p:nvSpPr>
          <p:cNvPr id="10" name="TextBox 9">
            <a:extLst>
              <a:ext uri="{FF2B5EF4-FFF2-40B4-BE49-F238E27FC236}">
                <a16:creationId xmlns:a16="http://schemas.microsoft.com/office/drawing/2014/main" id="{35D21256-307D-4EBD-B573-5AE472E1B859}"/>
              </a:ext>
            </a:extLst>
          </p:cNvPr>
          <p:cNvSpPr txBox="1"/>
          <p:nvPr/>
        </p:nvSpPr>
        <p:spPr>
          <a:xfrm>
            <a:off x="2399852" y="1987221"/>
            <a:ext cx="1900005"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b="1" dirty="0">
                <a:solidFill>
                  <a:schemeClr val="accent4"/>
                </a:solidFill>
              </a:rPr>
              <a:t>Tagging</a:t>
            </a:r>
          </a:p>
        </p:txBody>
      </p:sp>
      <p:sp>
        <p:nvSpPr>
          <p:cNvPr id="11" name="TextBox 10">
            <a:extLst>
              <a:ext uri="{FF2B5EF4-FFF2-40B4-BE49-F238E27FC236}">
                <a16:creationId xmlns:a16="http://schemas.microsoft.com/office/drawing/2014/main" id="{14D7FAE7-EAC9-4419-8084-CC1A70EF52AF}"/>
              </a:ext>
            </a:extLst>
          </p:cNvPr>
          <p:cNvSpPr txBox="1"/>
          <p:nvPr/>
        </p:nvSpPr>
        <p:spPr>
          <a:xfrm>
            <a:off x="7269890" y="1987221"/>
            <a:ext cx="3086527"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b="1" dirty="0">
                <a:solidFill>
                  <a:schemeClr val="accent4"/>
                </a:solidFill>
              </a:rPr>
              <a:t>Naming Conventions</a:t>
            </a:r>
          </a:p>
        </p:txBody>
      </p:sp>
      <p:sp>
        <p:nvSpPr>
          <p:cNvPr id="18" name="TextBox 17">
            <a:extLst>
              <a:ext uri="{FF2B5EF4-FFF2-40B4-BE49-F238E27FC236}">
                <a16:creationId xmlns:a16="http://schemas.microsoft.com/office/drawing/2014/main" id="{0C89E19C-029B-4D73-849D-51D38E8F0E53}"/>
              </a:ext>
            </a:extLst>
          </p:cNvPr>
          <p:cNvSpPr txBox="1"/>
          <p:nvPr/>
        </p:nvSpPr>
        <p:spPr>
          <a:xfrm>
            <a:off x="1360714" y="2756985"/>
            <a:ext cx="4190999" cy="2505649"/>
          </a:xfrm>
          <a:prstGeom prst="rect">
            <a:avLst/>
          </a:prstGeom>
          <a:noFill/>
        </p:spPr>
        <p:txBody>
          <a:bodyPr wrap="square" lIns="179285" tIns="143428" rIns="179285" bIns="143428" rtlCol="0">
            <a:spAutoFit/>
          </a:bodyPr>
          <a:lstStyle/>
          <a:p>
            <a:pPr marL="280121" indent="-280121">
              <a:buFont typeface="Arial" panose="020B0604020202020204" pitchFamily="34" charset="0"/>
              <a:buChar char="•"/>
            </a:pPr>
            <a:r>
              <a:rPr lang="en-US" dirty="0"/>
              <a:t>Name and Value Pair to link metadata to resources</a:t>
            </a:r>
          </a:p>
          <a:p>
            <a:pPr marL="280121" indent="-280121">
              <a:buFont typeface="Arial" panose="020B0604020202020204" pitchFamily="34" charset="0"/>
              <a:buChar char="•"/>
            </a:pPr>
            <a:r>
              <a:rPr lang="en-US" dirty="0"/>
              <a:t>Not all ARM resources support tags, but the most common do</a:t>
            </a:r>
          </a:p>
          <a:p>
            <a:pPr marL="280121" indent="-280121">
              <a:buFont typeface="Arial" panose="020B0604020202020204" pitchFamily="34" charset="0"/>
              <a:buChar char="•"/>
            </a:pPr>
            <a:r>
              <a:rPr lang="en-US" dirty="0"/>
              <a:t>Helps organize resources for billing or management</a:t>
            </a:r>
          </a:p>
          <a:p>
            <a:pPr marL="280121" indent="-280121">
              <a:buFont typeface="Arial" panose="020B0604020202020204" pitchFamily="34" charset="0"/>
              <a:buChar char="•"/>
            </a:pPr>
            <a:r>
              <a:rPr lang="en-US" dirty="0"/>
              <a:t>Allows you to link resources across resource groups and subscriptions</a:t>
            </a:r>
          </a:p>
        </p:txBody>
      </p:sp>
      <p:sp>
        <p:nvSpPr>
          <p:cNvPr id="19" name="TextBox 18">
            <a:extLst>
              <a:ext uri="{FF2B5EF4-FFF2-40B4-BE49-F238E27FC236}">
                <a16:creationId xmlns:a16="http://schemas.microsoft.com/office/drawing/2014/main" id="{6ACB4319-CDD7-4148-A3EF-8A87B9449121}"/>
              </a:ext>
            </a:extLst>
          </p:cNvPr>
          <p:cNvSpPr txBox="1"/>
          <p:nvPr/>
        </p:nvSpPr>
        <p:spPr>
          <a:xfrm>
            <a:off x="6498772" y="2734001"/>
            <a:ext cx="4615542" cy="2936536"/>
          </a:xfrm>
          <a:prstGeom prst="rect">
            <a:avLst/>
          </a:prstGeom>
          <a:noFill/>
        </p:spPr>
        <p:txBody>
          <a:bodyPr wrap="square" lIns="179285" tIns="143428" rIns="179285" bIns="143428" rtlCol="0">
            <a:spAutoFit/>
          </a:bodyPr>
          <a:lstStyle/>
          <a:p>
            <a:pPr marL="134458" lvl="1" indent="-134458" defTabSz="896386">
              <a:spcAft>
                <a:spcPts val="588"/>
              </a:spcAft>
              <a:buFont typeface="Arial" panose="020B0604020202020204" pitchFamily="34" charset="0"/>
              <a:buChar char="•"/>
              <a:defRPr/>
            </a:pPr>
            <a:r>
              <a:rPr lang="en-US" dirty="0"/>
              <a:t>Enable scripting and automation by having standard conventions.</a:t>
            </a:r>
          </a:p>
          <a:p>
            <a:pPr marL="134458" lvl="1" indent="-134458" defTabSz="896386">
              <a:spcAft>
                <a:spcPts val="588"/>
              </a:spcAft>
              <a:buFont typeface="Arial" panose="020B0604020202020204" pitchFamily="34" charset="0"/>
              <a:buChar char="•"/>
              <a:defRPr/>
            </a:pPr>
            <a:r>
              <a:rPr lang="en-US" dirty="0"/>
              <a:t>The choice of a name for any resource in Microsoft Azure is important because:</a:t>
            </a:r>
          </a:p>
          <a:p>
            <a:pPr marL="591641" lvl="2" indent="-134458" defTabSz="896386">
              <a:spcAft>
                <a:spcPts val="588"/>
              </a:spcAft>
              <a:buFont typeface="Arial" panose="020B0604020202020204" pitchFamily="34" charset="0"/>
              <a:buChar char="•"/>
              <a:defRPr/>
            </a:pPr>
            <a:r>
              <a:rPr lang="en-US" sz="1600" dirty="0"/>
              <a:t>It is difficult to change a name later</a:t>
            </a:r>
          </a:p>
          <a:p>
            <a:pPr marL="591641" lvl="2" indent="-134458" defTabSz="896386">
              <a:spcAft>
                <a:spcPts val="588"/>
              </a:spcAft>
              <a:buFont typeface="Arial" panose="020B0604020202020204" pitchFamily="34" charset="0"/>
              <a:buChar char="•"/>
              <a:defRPr/>
            </a:pPr>
            <a:r>
              <a:rPr lang="en-US" sz="1600" dirty="0"/>
              <a:t>Resources and resources groups can not be renamed</a:t>
            </a:r>
          </a:p>
          <a:p>
            <a:pPr marL="591641" lvl="2" indent="-134458" defTabSz="896386">
              <a:spcAft>
                <a:spcPts val="588"/>
              </a:spcAft>
              <a:buFont typeface="Arial" panose="020B0604020202020204" pitchFamily="34" charset="0"/>
              <a:buChar char="•"/>
              <a:defRPr/>
            </a:pPr>
            <a:r>
              <a:rPr lang="en-US" sz="1600" dirty="0"/>
              <a:t>Names must meet the requirements of their specific resource type</a:t>
            </a:r>
          </a:p>
        </p:txBody>
      </p:sp>
      <p:sp>
        <p:nvSpPr>
          <p:cNvPr id="9" name="Title 1">
            <a:extLst>
              <a:ext uri="{FF2B5EF4-FFF2-40B4-BE49-F238E27FC236}">
                <a16:creationId xmlns:a16="http://schemas.microsoft.com/office/drawing/2014/main" id="{1C5BC2FE-083A-4A39-95C1-809E63AD8857}"/>
              </a:ext>
            </a:extLst>
          </p:cNvPr>
          <p:cNvSpPr txBox="1">
            <a:spLocks/>
          </p:cNvSpPr>
          <p:nvPr/>
        </p:nvSpPr>
        <p:spPr>
          <a:xfrm>
            <a:off x="429538" y="649569"/>
            <a:ext cx="11306469"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strike="noStrike" kern="1200" cap="none" spc="-150" baseline="0">
                <a:ln w="3175">
                  <a:noFill/>
                </a:ln>
                <a:solidFill>
                  <a:schemeClr val="tx1"/>
                </a:solidFill>
                <a:effectLst/>
                <a:latin typeface="+mj-lt"/>
                <a:ea typeface="+mn-ea"/>
                <a:cs typeface="Segoe UI" pitchFamily="34" charset="0"/>
              </a:defRPr>
            </a:lvl1pPr>
          </a:lstStyle>
          <a:p>
            <a:r>
              <a:rPr lang="en-US" sz="2745" dirty="0">
                <a:solidFill>
                  <a:srgbClr val="90C226"/>
                </a:solidFill>
              </a:rPr>
              <a:t>Other Tools</a:t>
            </a:r>
          </a:p>
        </p:txBody>
      </p:sp>
      <p:sp>
        <p:nvSpPr>
          <p:cNvPr id="12" name="TextBox 11">
            <a:extLst>
              <a:ext uri="{FF2B5EF4-FFF2-40B4-BE49-F238E27FC236}">
                <a16:creationId xmlns:a16="http://schemas.microsoft.com/office/drawing/2014/main" id="{76B47092-98F9-4B33-88EB-F97E32FDEA33}"/>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Other players in the governance space</a:t>
            </a:r>
          </a:p>
        </p:txBody>
      </p:sp>
    </p:spTree>
    <p:extLst>
      <p:ext uri="{BB962C8B-B14F-4D97-AF65-F5344CB8AC3E}">
        <p14:creationId xmlns:p14="http://schemas.microsoft.com/office/powerpoint/2010/main" val="1289679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3639" y="172214"/>
            <a:ext cx="11425090" cy="553982"/>
          </a:xfrm>
        </p:spPr>
        <p:txBody>
          <a:bodyPr>
            <a:normAutofit fontScale="90000"/>
          </a:bodyPr>
          <a:lstStyle/>
          <a:p>
            <a:r>
              <a:rPr lang="en-US" dirty="0"/>
              <a:t>Azure Governance Architecture</a:t>
            </a:r>
          </a:p>
        </p:txBody>
      </p:sp>
      <p:grpSp>
        <p:nvGrpSpPr>
          <p:cNvPr id="5" name="Group 4">
            <a:extLst>
              <a:ext uri="{FF2B5EF4-FFF2-40B4-BE49-F238E27FC236}">
                <a16:creationId xmlns:a16="http://schemas.microsoft.com/office/drawing/2014/main" id="{A6BF1EF4-494F-40AA-B8A1-08C5E1AB836B}"/>
              </a:ext>
            </a:extLst>
          </p:cNvPr>
          <p:cNvGrpSpPr/>
          <p:nvPr/>
        </p:nvGrpSpPr>
        <p:grpSpPr>
          <a:xfrm>
            <a:off x="3916746" y="4934039"/>
            <a:ext cx="7117410" cy="1066577"/>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a:t>
              </a:r>
            </a:p>
          </p:txBody>
        </p:sp>
        <p:sp>
          <p:nvSpPr>
            <p:cNvPr id="8" name="TextBox 7">
              <a:extLst>
                <a:ext uri="{FF2B5EF4-FFF2-40B4-BE49-F238E27FC236}">
                  <a16:creationId xmlns:a16="http://schemas.microsoft.com/office/drawing/2014/main" id="{97232460-93DD-4B12-891E-2D778D85A112}"/>
                </a:ext>
              </a:extLst>
            </p:cNvPr>
            <p:cNvSpPr txBox="1"/>
            <p:nvPr/>
          </p:nvSpPr>
          <p:spPr>
            <a:xfrm>
              <a:off x="7843934" y="5469273"/>
              <a:ext cx="406514" cy="534056"/>
            </a:xfrm>
            <a:prstGeom prst="rect">
              <a:avLst/>
            </a:prstGeom>
            <a:noFill/>
          </p:spPr>
          <p:txBody>
            <a:bodyPr wrap="square" lIns="175736" tIns="140589" rIns="175736" bIns="140589" rtlCol="0">
              <a:spAutoFit/>
            </a:bodyPr>
            <a:lstStyle/>
            <a:p>
              <a:pPr defTabSz="896181">
                <a:lnSpc>
                  <a:spcPct val="90000"/>
                </a:lnSpc>
                <a:spcAft>
                  <a:spcPts val="575"/>
                </a:spcAft>
                <a:defRPr/>
              </a:pPr>
              <a:r>
                <a:rPr lang="en-US" sz="1729">
                  <a:gradFill>
                    <a:gsLst>
                      <a:gs pos="2917">
                        <a:srgbClr val="353535"/>
                      </a:gs>
                      <a:gs pos="30000">
                        <a:srgbClr val="353535"/>
                      </a:gs>
                    </a:gsLst>
                    <a:lin ang="5400000" scaled="0"/>
                  </a:gradFill>
                  <a:latin typeface="Segoe UI Semilight"/>
                </a:rPr>
                <a:t>…</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7762321" y="1950606"/>
            <a:ext cx="1573722" cy="115070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485853" y="1950606"/>
            <a:ext cx="803964"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CLI</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19965" y="1950606"/>
            <a:ext cx="1080829"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489039" y="3249764"/>
            <a:ext cx="0" cy="49115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410878" y="3209413"/>
            <a:ext cx="4495296"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489041" y="3356441"/>
            <a:ext cx="594951"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3599710" y="3788386"/>
            <a:ext cx="6983770" cy="1068757"/>
            <a:chOff x="3281915" y="3379641"/>
            <a:chExt cx="7955606"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281915" y="3379641"/>
              <a:ext cx="7955606"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4093032" cy="353519"/>
            </a:xfrm>
            <a:prstGeom prst="rect">
              <a:avLst/>
            </a:prstGeom>
            <a:grpFill/>
          </p:spPr>
          <p:txBody>
            <a:bodyPr wrap="none">
              <a:spAutoFit/>
            </a:bodyPr>
            <a:lstStyle/>
            <a:p>
              <a:pPr defTabSz="896112" fontAlgn="base">
                <a:lnSpc>
                  <a:spcPct val="90000"/>
                </a:lnSpc>
                <a:spcBef>
                  <a:spcPct val="0"/>
                </a:spcBef>
                <a:spcAft>
                  <a:spcPct val="0"/>
                </a:spcAft>
                <a:defRPr/>
              </a:pPr>
              <a:r>
                <a:rPr lang="en-US">
                  <a:ln w="3175">
                    <a:noFill/>
                  </a:ln>
                  <a:solidFill>
                    <a:srgbClr val="FFFFFF"/>
                  </a:solidFill>
                  <a:latin typeface="Segoe UI Semibold" panose="020B0702040204020203" pitchFamily="34" charset="0"/>
                  <a:cs typeface="Segoe UI" pitchFamily="34" charset="0"/>
                </a:rPr>
                <a:t>Azure Resource Manager (ARM)</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3643067" y="3513016"/>
              <a:ext cx="7307943" cy="44192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82922" y="3788384"/>
            <a:ext cx="1364132" cy="106875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1287823" y="3519078"/>
            <a:ext cx="609376"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1264988" y="3429001"/>
            <a:ext cx="0" cy="347426"/>
          </a:xfrm>
          <a:prstGeom prst="line">
            <a:avLst/>
          </a:prstGeom>
          <a:ln w="19050">
            <a:solidFill>
              <a:schemeClr val="tx1">
                <a:lumMod val="60000"/>
                <a:lumOff val="4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67A604A-C539-4A38-B1B3-7604B06C91EE}"/>
              </a:ext>
            </a:extLst>
          </p:cNvPr>
          <p:cNvSpPr/>
          <p:nvPr/>
        </p:nvSpPr>
        <p:spPr>
          <a:xfrm>
            <a:off x="364664" y="756435"/>
            <a:ext cx="10738827" cy="338378"/>
          </a:xfrm>
          <a:prstGeom prst="rect">
            <a:avLst/>
          </a:prstGeom>
        </p:spPr>
        <p:txBody>
          <a:bodyPr wrap="square">
            <a:spAutoFit/>
          </a:bodyPr>
          <a:lstStyle/>
          <a:p>
            <a:pPr defTabSz="914225">
              <a:defRPr/>
            </a:pPr>
            <a:r>
              <a:rPr lang="en-US" sz="1567">
                <a:solidFill>
                  <a:srgbClr val="353535"/>
                </a:solidFill>
                <a:latin typeface="Segoe UI" panose="020B0502040204020203" pitchFamily="34" charset="0"/>
                <a:ea typeface="Calibri" panose="020F0502020204030204" pitchFamily="34" charset="0"/>
                <a:cs typeface="Segoe UI" panose="020B0502040204020203" pitchFamily="34" charset="0"/>
              </a:rPr>
              <a:t>providing control over the cloud environment, without sacrificing developer agility</a:t>
            </a:r>
          </a:p>
        </p:txBody>
      </p:sp>
      <p:sp>
        <p:nvSpPr>
          <p:cNvPr id="38" name="Rectangle 37">
            <a:extLst>
              <a:ext uri="{FF2B5EF4-FFF2-40B4-BE49-F238E27FC236}">
                <a16:creationId xmlns:a16="http://schemas.microsoft.com/office/drawing/2014/main" id="{A5ED67A6-E40B-44D4-BA84-BE6835AEA0C7}"/>
              </a:ext>
            </a:extLst>
          </p:cNvPr>
          <p:cNvSpPr/>
          <p:nvPr/>
        </p:nvSpPr>
        <p:spPr>
          <a:xfrm>
            <a:off x="149397" y="5186548"/>
            <a:ext cx="3236847" cy="1691505"/>
          </a:xfrm>
          <a:prstGeom prst="rect">
            <a:avLst/>
          </a:prstGeom>
        </p:spPr>
        <p:txBody>
          <a:bodyPr wrap="square">
            <a:spAutoFit/>
          </a:bodyPr>
          <a:lstStyle/>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2. Policy-based Control</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Real-time enforcement, compliance assessment and remediation at scale </a:t>
            </a: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3. Resource Visibility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Query, explore &amp; analyze cloud resources at scale</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84009" y="2090196"/>
            <a:ext cx="2172076" cy="1070500"/>
          </a:xfrm>
          <a:prstGeom prst="rect">
            <a:avLst/>
          </a:prstGeom>
        </p:spPr>
        <p:txBody>
          <a:bodyPr wrap="square">
            <a:spAutoFit/>
          </a:bodyPr>
          <a:lstStyle/>
          <a:p>
            <a:pPr marL="182845" indent="-182845" defTabSz="914225">
              <a:buFont typeface="+mj-lt"/>
              <a:buAutoNum type="arabicPeriod"/>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Environment Factory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Deploy and update cloud environments in a repeatable manner using composable artifacts</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2293351-10C8-4C79-98DB-1321FAB38498}"/>
              </a:ext>
            </a:extLst>
          </p:cNvPr>
          <p:cNvGrpSpPr/>
          <p:nvPr/>
        </p:nvGrpSpPr>
        <p:grpSpPr>
          <a:xfrm>
            <a:off x="3898889" y="1610686"/>
            <a:ext cx="3637583" cy="1999162"/>
            <a:chOff x="3613906" y="1610428"/>
            <a:chExt cx="3638099" cy="1999445"/>
          </a:xfrm>
        </p:grpSpPr>
        <p:grpSp>
          <p:nvGrpSpPr>
            <p:cNvPr id="19" name="Group 18">
              <a:extLst>
                <a:ext uri="{FF2B5EF4-FFF2-40B4-BE49-F238E27FC236}">
                  <a16:creationId xmlns:a16="http://schemas.microsoft.com/office/drawing/2014/main" id="{E528C79B-E40E-4C43-82DD-5F7AB3BFC710}"/>
                </a:ext>
              </a:extLst>
            </p:cNvPr>
            <p:cNvGrpSpPr/>
            <p:nvPr/>
          </p:nvGrpSpPr>
          <p:grpSpPr>
            <a:xfrm>
              <a:off x="3613906" y="1610428"/>
              <a:ext cx="3638099" cy="1999445"/>
              <a:chOff x="2627167" y="2333008"/>
              <a:chExt cx="3711051" cy="3142886"/>
            </a:xfrm>
          </p:grpSpPr>
          <p:sp>
            <p:nvSpPr>
              <p:cNvPr id="27" name="Double Brace 26">
                <a:extLst>
                  <a:ext uri="{FF2B5EF4-FFF2-40B4-BE49-F238E27FC236}">
                    <a16:creationId xmlns:a16="http://schemas.microsoft.com/office/drawing/2014/main" id="{132A0C2D-149D-470D-8733-B0CAF08DF789}"/>
                  </a:ext>
                </a:extLst>
              </p:cNvPr>
              <p:cNvSpPr/>
              <p:nvPr/>
            </p:nvSpPr>
            <p:spPr>
              <a:xfrm>
                <a:off x="2627167" y="2334849"/>
                <a:ext cx="3711051" cy="3141045"/>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sp>
            <p:nvSpPr>
              <p:cNvPr id="24" name="Rectangle 23">
                <a:extLst>
                  <a:ext uri="{FF2B5EF4-FFF2-40B4-BE49-F238E27FC236}">
                    <a16:creationId xmlns:a16="http://schemas.microsoft.com/office/drawing/2014/main" id="{ED677177-FB10-4E19-A4ED-7F3A1BD0AE19}"/>
                  </a:ext>
                </a:extLst>
              </p:cNvPr>
              <p:cNvSpPr/>
              <p:nvPr/>
            </p:nvSpPr>
            <p:spPr bwMode="auto">
              <a:xfrm>
                <a:off x="402642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309128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4984813"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ARM Templates</a:t>
                </a:r>
              </a:p>
            </p:txBody>
          </p:sp>
        </p:grpSp>
        <p:sp>
          <p:nvSpPr>
            <p:cNvPr id="40" name="Rectangle 39">
              <a:extLst>
                <a:ext uri="{FF2B5EF4-FFF2-40B4-BE49-F238E27FC236}">
                  <a16:creationId xmlns:a16="http://schemas.microsoft.com/office/drawing/2014/main" id="{DB852889-3D39-4A73-9E00-DBCA53F2C1CA}"/>
                </a:ext>
              </a:extLst>
            </p:cNvPr>
            <p:cNvSpPr/>
            <p:nvPr/>
          </p:nvSpPr>
          <p:spPr bwMode="auto">
            <a:xfrm rot="5400000">
              <a:off x="5343303" y="1901888"/>
              <a:ext cx="180139" cy="2728949"/>
            </a:xfrm>
            <a:prstGeom prst="rect">
              <a:avLst/>
            </a:prstGeom>
            <a:solidFill>
              <a:srgbClr val="00B0F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FFFFFF"/>
                  </a:solidFill>
                  <a:latin typeface="Segoe UI Semibold" panose="020B0702040204020203" pitchFamily="34" charset="0"/>
                  <a:cs typeface="Segoe UI Semibold" panose="020B0702040204020203" pitchFamily="34" charset="0"/>
                </a:rPr>
                <a:t>Management Groups</a:t>
              </a:r>
            </a:p>
          </p:txBody>
        </p:sp>
        <p:sp>
          <p:nvSpPr>
            <p:cNvPr id="41" name="Rectangle 40">
              <a:extLst>
                <a:ext uri="{FF2B5EF4-FFF2-40B4-BE49-F238E27FC236}">
                  <a16:creationId xmlns:a16="http://schemas.microsoft.com/office/drawing/2014/main" id="{01CEA414-0691-498D-AF5F-839E0CE30716}"/>
                </a:ext>
              </a:extLst>
            </p:cNvPr>
            <p:cNvSpPr/>
            <p:nvPr/>
          </p:nvSpPr>
          <p:spPr bwMode="auto">
            <a:xfrm rot="5400000">
              <a:off x="5343303" y="2112460"/>
              <a:ext cx="180139" cy="2728949"/>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353535"/>
                  </a:solidFill>
                  <a:latin typeface="Segoe UI Semibold" panose="020B0702040204020203" pitchFamily="34" charset="0"/>
                  <a:cs typeface="Segoe UI Semibold" panose="020B0702040204020203" pitchFamily="34" charset="0"/>
                </a:rPr>
                <a:t>Subscriptions</a:t>
              </a:r>
            </a:p>
          </p:txBody>
        </p:sp>
      </p:grpSp>
      <p:sp>
        <p:nvSpPr>
          <p:cNvPr id="42" name="Rectangle 41">
            <a:extLst>
              <a:ext uri="{FF2B5EF4-FFF2-40B4-BE49-F238E27FC236}">
                <a16:creationId xmlns:a16="http://schemas.microsoft.com/office/drawing/2014/main" id="{3B290280-47FC-4C5A-9C4C-33955C176F01}"/>
              </a:ext>
            </a:extLst>
          </p:cNvPr>
          <p:cNvSpPr/>
          <p:nvPr/>
        </p:nvSpPr>
        <p:spPr bwMode="auto">
          <a:xfrm>
            <a:off x="1910694" y="3788383"/>
            <a:ext cx="1689015" cy="10738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Blueprints</a:t>
            </a:r>
          </a:p>
        </p:txBody>
      </p:sp>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2879481" y="2631786"/>
            <a:ext cx="0" cy="1109134"/>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2870658" y="2599900"/>
            <a:ext cx="961705"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487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276921-ABC6-42D1-8A88-239116E299C2}"/>
              </a:ext>
            </a:extLst>
          </p:cNvPr>
          <p:cNvSpPr>
            <a:spLocks noGrp="1"/>
          </p:cNvSpPr>
          <p:nvPr>
            <p:ph type="title"/>
          </p:nvPr>
        </p:nvSpPr>
        <p:spPr>
          <a:xfrm>
            <a:off x="585997" y="2426397"/>
            <a:ext cx="4622233" cy="1107996"/>
          </a:xfrm>
        </p:spPr>
        <p:txBody>
          <a:bodyPr/>
          <a:lstStyle/>
          <a:p>
            <a:r>
              <a:rPr lang="en-US" sz="3200" dirty="0"/>
              <a:t>aka.ms/</a:t>
            </a:r>
            <a:r>
              <a:rPr lang="en-US" sz="3200" dirty="0" err="1"/>
              <a:t>GovernanceDocs</a:t>
            </a:r>
            <a:br>
              <a:rPr lang="en-US" sz="3200" dirty="0"/>
            </a:br>
            <a:r>
              <a:rPr lang="en-US" sz="2800" dirty="0"/>
              <a:t>-or-</a:t>
            </a:r>
            <a:br>
              <a:rPr lang="en-US" sz="2800" dirty="0"/>
            </a:br>
            <a:r>
              <a:rPr lang="en-US" sz="2000" dirty="0"/>
              <a:t>docs.microsoft.com/azure/governance</a:t>
            </a:r>
            <a:endParaRPr lang="en-US" dirty="0"/>
          </a:p>
        </p:txBody>
      </p:sp>
      <p:pic>
        <p:nvPicPr>
          <p:cNvPr id="5" name="Picture 4">
            <a:extLst>
              <a:ext uri="{FF2B5EF4-FFF2-40B4-BE49-F238E27FC236}">
                <a16:creationId xmlns:a16="http://schemas.microsoft.com/office/drawing/2014/main" id="{95340FB3-E4E4-4FA0-8220-62125A0A0752}"/>
              </a:ext>
            </a:extLst>
          </p:cNvPr>
          <p:cNvPicPr>
            <a:picLocks noChangeAspect="1"/>
          </p:cNvPicPr>
          <p:nvPr/>
        </p:nvPicPr>
        <p:blipFill>
          <a:blip r:embed="rId3"/>
          <a:stretch>
            <a:fillRect/>
          </a:stretch>
        </p:blipFill>
        <p:spPr>
          <a:xfrm>
            <a:off x="5208230" y="1412978"/>
            <a:ext cx="6982905" cy="3871781"/>
          </a:xfrm>
          <a:prstGeom prst="rect">
            <a:avLst/>
          </a:prstGeom>
        </p:spPr>
      </p:pic>
    </p:spTree>
    <p:extLst>
      <p:ext uri="{BB962C8B-B14F-4D97-AF65-F5344CB8AC3E}">
        <p14:creationId xmlns:p14="http://schemas.microsoft.com/office/powerpoint/2010/main" val="193090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Management Groups</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15796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a:xfrm>
            <a:off x="338170" y="470694"/>
            <a:ext cx="9163514" cy="553920"/>
          </a:xfrm>
        </p:spPr>
        <p:txBody>
          <a:bodyPr>
            <a:normAutofit fontScale="90000"/>
          </a:bodyPr>
          <a:lstStyle/>
          <a:p>
            <a:r>
              <a:rPr lang="en-US">
                <a:latin typeface="Segoe UI Semibold" panose="020B0702040204020203" pitchFamily="34" charset="0"/>
                <a:cs typeface="Segoe UI Semibold" panose="020B0702040204020203" pitchFamily="34" charset="0"/>
              </a:rPr>
              <a:t>Introducing Azure Management Groups</a:t>
            </a:r>
          </a:p>
        </p:txBody>
      </p:sp>
      <p:sp>
        <p:nvSpPr>
          <p:cNvPr id="6" name="TextBox 5">
            <a:extLst>
              <a:ext uri="{FF2B5EF4-FFF2-40B4-BE49-F238E27FC236}">
                <a16:creationId xmlns:a16="http://schemas.microsoft.com/office/drawing/2014/main" id="{651FBDB7-01CA-4BE7-81B3-1D438F6FD319}"/>
              </a:ext>
            </a:extLst>
          </p:cNvPr>
          <p:cNvSpPr txBox="1"/>
          <p:nvPr/>
        </p:nvSpPr>
        <p:spPr>
          <a:xfrm>
            <a:off x="338170" y="2509298"/>
            <a:ext cx="3518017" cy="830997"/>
          </a:xfrm>
          <a:prstGeom prst="rect">
            <a:avLst/>
          </a:prstGeom>
          <a:noFill/>
        </p:spPr>
        <p:txBody>
          <a:bodyPr wrap="square" lIns="0" tIns="0" rIns="0" bIns="0" rtlCol="0">
            <a:spAutoFit/>
          </a:bodyPr>
          <a:lstStyle/>
          <a:p>
            <a:pPr defTabSz="914192">
              <a:defRPr/>
            </a:pPr>
            <a:r>
              <a:rPr lang="en-US" dirty="0">
                <a:gradFill>
                  <a:gsLst>
                    <a:gs pos="2917">
                      <a:srgbClr val="1A1A1A"/>
                    </a:gs>
                    <a:gs pos="30000">
                      <a:srgbClr val="1A1A1A"/>
                    </a:gs>
                  </a:gsLst>
                  <a:lin ang="5400000" scaled="0"/>
                </a:gradFill>
                <a:latin typeface="Segoe UI"/>
              </a:rPr>
              <a:t>Make environment management easier by grouping subscriptions together  </a:t>
            </a:r>
          </a:p>
        </p:txBody>
      </p:sp>
      <p:sp>
        <p:nvSpPr>
          <p:cNvPr id="7" name="TextBox 6">
            <a:extLst>
              <a:ext uri="{FF2B5EF4-FFF2-40B4-BE49-F238E27FC236}">
                <a16:creationId xmlns:a16="http://schemas.microsoft.com/office/drawing/2014/main" id="{F3BC39ED-0F82-4B98-B27E-EC72FC5328FE}"/>
              </a:ext>
            </a:extLst>
          </p:cNvPr>
          <p:cNvSpPr txBox="1"/>
          <p:nvPr/>
        </p:nvSpPr>
        <p:spPr>
          <a:xfrm>
            <a:off x="4430194" y="2509297"/>
            <a:ext cx="4012138" cy="553998"/>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Create a hierarchy of management groups that fit your organization </a:t>
            </a:r>
          </a:p>
        </p:txBody>
      </p:sp>
      <p:sp>
        <p:nvSpPr>
          <p:cNvPr id="8" name="TextBox 7">
            <a:extLst>
              <a:ext uri="{FF2B5EF4-FFF2-40B4-BE49-F238E27FC236}">
                <a16:creationId xmlns:a16="http://schemas.microsoft.com/office/drawing/2014/main" id="{E1D1027A-1984-4CD2-9B5D-458EEF14506B}"/>
              </a:ext>
            </a:extLst>
          </p:cNvPr>
          <p:cNvSpPr txBox="1"/>
          <p:nvPr/>
        </p:nvSpPr>
        <p:spPr>
          <a:xfrm>
            <a:off x="8575477" y="2509298"/>
            <a:ext cx="3748805"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Apply governance controls with policies and access controls along with other Azure services </a:t>
            </a:r>
          </a:p>
        </p:txBody>
      </p:sp>
      <p:cxnSp>
        <p:nvCxnSpPr>
          <p:cNvPr id="9" name="Straight Connector 8">
            <a:extLst>
              <a:ext uri="{FF2B5EF4-FFF2-40B4-BE49-F238E27FC236}">
                <a16:creationId xmlns:a16="http://schemas.microsoft.com/office/drawing/2014/main" id="{B8D25C21-961A-4022-8C07-29B35C7F382A}"/>
              </a:ext>
            </a:extLst>
          </p:cNvPr>
          <p:cNvCxnSpPr/>
          <p:nvPr/>
        </p:nvCxnSpPr>
        <p:spPr>
          <a:xfrm>
            <a:off x="4057384"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85992E-47E2-488F-9454-535B220985C3}"/>
              </a:ext>
            </a:extLst>
          </p:cNvPr>
          <p:cNvCxnSpPr/>
          <p:nvPr/>
        </p:nvCxnSpPr>
        <p:spPr>
          <a:xfrm>
            <a:off x="8241135"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A446E4-CB8D-4EEF-8F85-79117312FA10}"/>
              </a:ext>
            </a:extLst>
          </p:cNvPr>
          <p:cNvSpPr txBox="1"/>
          <p:nvPr/>
        </p:nvSpPr>
        <p:spPr>
          <a:xfrm>
            <a:off x="338169" y="3609972"/>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Grouping subscriptions into logical groups allow for new organization models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Inheritance allows for single assignment of controls that apply to all subscriptions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Aggregated views above the subscription level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2" name="TextBox 11">
            <a:extLst>
              <a:ext uri="{FF2B5EF4-FFF2-40B4-BE49-F238E27FC236}">
                <a16:creationId xmlns:a16="http://schemas.microsoft.com/office/drawing/2014/main" id="{CD7DEBED-22A7-4E05-A424-37C2FAAD36DB}"/>
              </a:ext>
            </a:extLst>
          </p:cNvPr>
          <p:cNvSpPr txBox="1"/>
          <p:nvPr/>
        </p:nvSpPr>
        <p:spPr>
          <a:xfrm>
            <a:off x="4560398" y="3606210"/>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Create a flexible hierarchy that can be updated quickly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Hierarchy doesn’t need to model the organizations billing hierarchy</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Can easily scale up or down depending on the organizational needs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3" name="TextBox 12">
            <a:extLst>
              <a:ext uri="{FF2B5EF4-FFF2-40B4-BE49-F238E27FC236}">
                <a16:creationId xmlns:a16="http://schemas.microsoft.com/office/drawing/2014/main" id="{CD3F1F43-2800-4643-9DBD-CB282986484E}"/>
              </a:ext>
            </a:extLst>
          </p:cNvPr>
          <p:cNvSpPr txBox="1"/>
          <p:nvPr/>
        </p:nvSpPr>
        <p:spPr>
          <a:xfrm>
            <a:off x="8575477" y="3606209"/>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Resource Manager (ARM) objects that allow integrations with other Azure services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services: </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Policy</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RBAC</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Cost Management</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Blueprints</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Security Center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pic>
        <p:nvPicPr>
          <p:cNvPr id="17" name="Picture 16" descr="A close up of a logo&#10;&#10;Description generated with high confidence">
            <a:extLst>
              <a:ext uri="{FF2B5EF4-FFF2-40B4-BE49-F238E27FC236}">
                <a16:creationId xmlns:a16="http://schemas.microsoft.com/office/drawing/2014/main" id="{3B36B366-0BD7-4739-B214-283DADEEB37A}"/>
              </a:ext>
            </a:extLst>
          </p:cNvPr>
          <p:cNvPicPr>
            <a:picLocks noChangeAspect="1"/>
          </p:cNvPicPr>
          <p:nvPr/>
        </p:nvPicPr>
        <p:blipFill>
          <a:blip r:embed="rId3"/>
          <a:stretch>
            <a:fillRect/>
          </a:stretch>
        </p:blipFill>
        <p:spPr>
          <a:xfrm>
            <a:off x="8671409" y="470694"/>
            <a:ext cx="553920" cy="553920"/>
          </a:xfrm>
          <a:prstGeom prst="rect">
            <a:avLst/>
          </a:prstGeom>
        </p:spPr>
      </p:pic>
      <p:pic>
        <p:nvPicPr>
          <p:cNvPr id="18" name="Graphic 17">
            <a:extLst>
              <a:ext uri="{FF2B5EF4-FFF2-40B4-BE49-F238E27FC236}">
                <a16:creationId xmlns:a16="http://schemas.microsoft.com/office/drawing/2014/main" id="{B0854297-B4F5-4D2F-AE90-31737B345B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8205" y="1695906"/>
            <a:ext cx="782112" cy="782112"/>
          </a:xfrm>
          <a:prstGeom prst="rect">
            <a:avLst/>
          </a:prstGeom>
        </p:spPr>
      </p:pic>
      <p:sp>
        <p:nvSpPr>
          <p:cNvPr id="19" name="Freeform 96" title="Icon of a gear with a wrench">
            <a:extLst>
              <a:ext uri="{FF2B5EF4-FFF2-40B4-BE49-F238E27FC236}">
                <a16:creationId xmlns:a16="http://schemas.microsoft.com/office/drawing/2014/main" id="{3EC23438-EFFE-4332-8717-A3A091223E1E}"/>
              </a:ext>
            </a:extLst>
          </p:cNvPr>
          <p:cNvSpPr>
            <a:spLocks noChangeAspect="1" noEditPoints="1"/>
          </p:cNvSpPr>
          <p:nvPr/>
        </p:nvSpPr>
        <p:spPr bwMode="auto">
          <a:xfrm>
            <a:off x="9841260" y="1808925"/>
            <a:ext cx="509997" cy="4695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3952">
              <a:defRPr/>
            </a:pPr>
            <a:endParaRPr lang="en-US" sz="1799">
              <a:solidFill>
                <a:srgbClr val="282828"/>
              </a:solidFill>
              <a:latin typeface="Segoe UI"/>
            </a:endParaRPr>
          </a:p>
        </p:txBody>
      </p:sp>
      <p:sp>
        <p:nvSpPr>
          <p:cNvPr id="20" name="Freeform 14">
            <a:extLst>
              <a:ext uri="{FF2B5EF4-FFF2-40B4-BE49-F238E27FC236}">
                <a16:creationId xmlns:a16="http://schemas.microsoft.com/office/drawing/2014/main" id="{7ADE4C4C-FE35-4D74-B242-01883759AED9}"/>
              </a:ext>
            </a:extLst>
          </p:cNvPr>
          <p:cNvSpPr>
            <a:spLocks noEditPoints="1"/>
          </p:cNvSpPr>
          <p:nvPr/>
        </p:nvSpPr>
        <p:spPr bwMode="black">
          <a:xfrm>
            <a:off x="1757021" y="1832680"/>
            <a:ext cx="508695" cy="50856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solidFill>
              <a:srgbClr val="505050"/>
            </a:solidFill>
          </a:ln>
        </p:spPr>
        <p:txBody>
          <a:bodyPr vert="horz" wrap="square" lIns="82293" tIns="41147" rIns="82293" bIns="41147" numCol="1" anchor="t" anchorCtr="0" compatLnSpc="1">
            <a:prstTxWarp prst="textNoShape">
              <a:avLst/>
            </a:prstTxWarp>
          </a:bodyPr>
          <a:lstStyle/>
          <a:p>
            <a:pPr defTabSz="914192">
              <a:defRPr/>
            </a:pPr>
            <a:endParaRPr lang="en-US" sz="1600">
              <a:solidFill>
                <a:srgbClr val="1A1A1A"/>
              </a:solidFill>
              <a:latin typeface="Segoe UI"/>
            </a:endParaRPr>
          </a:p>
        </p:txBody>
      </p:sp>
    </p:spTree>
    <p:extLst>
      <p:ext uri="{BB962C8B-B14F-4D97-AF65-F5344CB8AC3E}">
        <p14:creationId xmlns:p14="http://schemas.microsoft.com/office/powerpoint/2010/main" val="3374772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378E-126D-480B-A664-7C3C927C24F5}"/>
              </a:ext>
            </a:extLst>
          </p:cNvPr>
          <p:cNvSpPr>
            <a:spLocks noGrp="1"/>
          </p:cNvSpPr>
          <p:nvPr>
            <p:ph type="title"/>
          </p:nvPr>
        </p:nvSpPr>
        <p:spPr/>
        <p:txBody>
          <a:bodyPr/>
          <a:lstStyle/>
          <a:p>
            <a:r>
              <a:rPr lang="en-US" dirty="0"/>
              <a:t>Applying Governance</a:t>
            </a:r>
          </a:p>
        </p:txBody>
      </p:sp>
      <p:sp>
        <p:nvSpPr>
          <p:cNvPr id="3" name="Content Placeholder 2">
            <a:extLst>
              <a:ext uri="{FF2B5EF4-FFF2-40B4-BE49-F238E27FC236}">
                <a16:creationId xmlns:a16="http://schemas.microsoft.com/office/drawing/2014/main" id="{F5514521-79B9-4056-BCA6-2A3B4FC1034B}"/>
              </a:ext>
            </a:extLst>
          </p:cNvPr>
          <p:cNvSpPr>
            <a:spLocks noGrp="1"/>
          </p:cNvSpPr>
          <p:nvPr>
            <p:ph idx="1"/>
          </p:nvPr>
        </p:nvSpPr>
        <p:spPr/>
        <p:txBody>
          <a:bodyPr/>
          <a:lstStyle/>
          <a:p>
            <a:endParaRPr lang="sv-SE"/>
          </a:p>
        </p:txBody>
      </p:sp>
      <p:sp>
        <p:nvSpPr>
          <p:cNvPr id="36" name="Oval 35">
            <a:extLst>
              <a:ext uri="{FF2B5EF4-FFF2-40B4-BE49-F238E27FC236}">
                <a16:creationId xmlns:a16="http://schemas.microsoft.com/office/drawing/2014/main" id="{9D7E5AA4-9AFD-4E08-96D4-9CC299E853D7}"/>
              </a:ext>
            </a:extLst>
          </p:cNvPr>
          <p:cNvSpPr/>
          <p:nvPr/>
        </p:nvSpPr>
        <p:spPr bwMode="auto">
          <a:xfrm>
            <a:off x="5799135" y="1715916"/>
            <a:ext cx="913112" cy="886222"/>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Left Bracket 7">
            <a:extLst>
              <a:ext uri="{FF2B5EF4-FFF2-40B4-BE49-F238E27FC236}">
                <a16:creationId xmlns:a16="http://schemas.microsoft.com/office/drawing/2014/main" id="{8FD0C599-EAD2-40E2-BD68-AEAFB9DE405E}"/>
              </a:ext>
            </a:extLst>
          </p:cNvPr>
          <p:cNvSpPr/>
          <p:nvPr/>
        </p:nvSpPr>
        <p:spPr>
          <a:xfrm rot="5400000">
            <a:off x="5918636" y="773060"/>
            <a:ext cx="679279" cy="5028964"/>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Text Placeholder 3">
            <a:extLst>
              <a:ext uri="{FF2B5EF4-FFF2-40B4-BE49-F238E27FC236}">
                <a16:creationId xmlns:a16="http://schemas.microsoft.com/office/drawing/2014/main" id="{12891697-FEE3-4F80-8E71-24DF5AB87CB6}"/>
              </a:ext>
            </a:extLst>
          </p:cNvPr>
          <p:cNvSpPr txBox="1">
            <a:spLocks/>
          </p:cNvSpPr>
          <p:nvPr/>
        </p:nvSpPr>
        <p:spPr>
          <a:xfrm>
            <a:off x="5081864" y="2767422"/>
            <a:ext cx="2352823" cy="326346"/>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Org Management Group</a:t>
            </a:r>
          </a:p>
        </p:txBody>
      </p:sp>
      <p:sp>
        <p:nvSpPr>
          <p:cNvPr id="66" name="Flowchart: Alternate Process 9">
            <a:extLst>
              <a:ext uri="{FF2B5EF4-FFF2-40B4-BE49-F238E27FC236}">
                <a16:creationId xmlns:a16="http://schemas.microsoft.com/office/drawing/2014/main" id="{735EFEE4-E16B-41DF-84E9-E3E1E80D09A1}"/>
              </a:ext>
            </a:extLst>
          </p:cNvPr>
          <p:cNvSpPr/>
          <p:nvPr/>
        </p:nvSpPr>
        <p:spPr>
          <a:xfrm>
            <a:off x="1537841" y="5438953"/>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1E9A431A-DA8F-42E8-B69C-FFA3E618BD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1252" y="5148886"/>
            <a:ext cx="487520" cy="487520"/>
          </a:xfrm>
          <a:prstGeom prst="rect">
            <a:avLst/>
          </a:prstGeom>
        </p:spPr>
      </p:pic>
      <p:pic>
        <p:nvPicPr>
          <p:cNvPr id="83" name="Picture 82" descr="A close up of a logo&#10;&#10;Description generated with high confidence">
            <a:extLst>
              <a:ext uri="{FF2B5EF4-FFF2-40B4-BE49-F238E27FC236}">
                <a16:creationId xmlns:a16="http://schemas.microsoft.com/office/drawing/2014/main" id="{4A2759AF-76F5-4FCD-B3BE-783750710EA0}"/>
              </a:ext>
            </a:extLst>
          </p:cNvPr>
          <p:cNvPicPr>
            <a:picLocks noChangeAspect="1"/>
          </p:cNvPicPr>
          <p:nvPr/>
        </p:nvPicPr>
        <p:blipFill>
          <a:blip r:embed="rId5"/>
          <a:stretch>
            <a:fillRect/>
          </a:stretch>
        </p:blipFill>
        <p:spPr>
          <a:xfrm>
            <a:off x="5961885" y="1828952"/>
            <a:ext cx="590378" cy="590378"/>
          </a:xfrm>
          <a:prstGeom prst="rect">
            <a:avLst/>
          </a:prstGeom>
        </p:spPr>
      </p:pic>
      <p:grpSp>
        <p:nvGrpSpPr>
          <p:cNvPr id="25" name="Group 24">
            <a:extLst>
              <a:ext uri="{FF2B5EF4-FFF2-40B4-BE49-F238E27FC236}">
                <a16:creationId xmlns:a16="http://schemas.microsoft.com/office/drawing/2014/main" id="{2D9D932B-A50B-4838-A665-0A15CD55A06E}"/>
              </a:ext>
            </a:extLst>
          </p:cNvPr>
          <p:cNvGrpSpPr/>
          <p:nvPr/>
        </p:nvGrpSpPr>
        <p:grpSpPr>
          <a:xfrm>
            <a:off x="3454117" y="3709195"/>
            <a:ext cx="607547" cy="589656"/>
            <a:chOff x="3348101" y="3709195"/>
            <a:chExt cx="607547" cy="589656"/>
          </a:xfrm>
        </p:grpSpPr>
        <p:sp>
          <p:nvSpPr>
            <p:cNvPr id="81" name="Oval 80">
              <a:extLst>
                <a:ext uri="{FF2B5EF4-FFF2-40B4-BE49-F238E27FC236}">
                  <a16:creationId xmlns:a16="http://schemas.microsoft.com/office/drawing/2014/main" id="{BF4D824F-4846-416F-97CB-98F4C8991E81}"/>
                </a:ext>
              </a:extLst>
            </p:cNvPr>
            <p:cNvSpPr/>
            <p:nvPr/>
          </p:nvSpPr>
          <p:spPr bwMode="auto">
            <a:xfrm>
              <a:off x="3348101" y="3709195"/>
              <a:ext cx="607547" cy="589656"/>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6" name="Picture 85" descr="A close up of a logo&#10;&#10;Description generated with high confidence">
              <a:extLst>
                <a:ext uri="{FF2B5EF4-FFF2-40B4-BE49-F238E27FC236}">
                  <a16:creationId xmlns:a16="http://schemas.microsoft.com/office/drawing/2014/main" id="{AF31552C-6A7A-4515-A591-F4CAADC68606}"/>
                </a:ext>
              </a:extLst>
            </p:cNvPr>
            <p:cNvPicPr>
              <a:picLocks noChangeAspect="1"/>
            </p:cNvPicPr>
            <p:nvPr/>
          </p:nvPicPr>
          <p:blipFill>
            <a:blip r:embed="rId5"/>
            <a:stretch>
              <a:fillRect/>
            </a:stretch>
          </p:blipFill>
          <p:spPr>
            <a:xfrm>
              <a:off x="3466865" y="3817369"/>
              <a:ext cx="366979" cy="366979"/>
            </a:xfrm>
            <a:prstGeom prst="rect">
              <a:avLst/>
            </a:prstGeom>
          </p:spPr>
        </p:pic>
      </p:grpSp>
      <p:grpSp>
        <p:nvGrpSpPr>
          <p:cNvPr id="26" name="Group 25">
            <a:extLst>
              <a:ext uri="{FF2B5EF4-FFF2-40B4-BE49-F238E27FC236}">
                <a16:creationId xmlns:a16="http://schemas.microsoft.com/office/drawing/2014/main" id="{8C854D81-D197-4077-BBE2-6A54D23F69B6}"/>
              </a:ext>
            </a:extLst>
          </p:cNvPr>
          <p:cNvGrpSpPr/>
          <p:nvPr/>
        </p:nvGrpSpPr>
        <p:grpSpPr>
          <a:xfrm>
            <a:off x="8468984" y="3709195"/>
            <a:ext cx="607547" cy="589656"/>
            <a:chOff x="8362968" y="3709195"/>
            <a:chExt cx="607547" cy="589656"/>
          </a:xfrm>
        </p:grpSpPr>
        <p:sp>
          <p:nvSpPr>
            <p:cNvPr id="84" name="Oval 83">
              <a:extLst>
                <a:ext uri="{FF2B5EF4-FFF2-40B4-BE49-F238E27FC236}">
                  <a16:creationId xmlns:a16="http://schemas.microsoft.com/office/drawing/2014/main" id="{335BC300-FFC9-4569-88F1-B310468F74C3}"/>
                </a:ext>
              </a:extLst>
            </p:cNvPr>
            <p:cNvSpPr/>
            <p:nvPr/>
          </p:nvSpPr>
          <p:spPr bwMode="auto">
            <a:xfrm>
              <a:off x="8362968" y="3709195"/>
              <a:ext cx="607547" cy="589656"/>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9" name="Picture 88" descr="A close up of a logo&#10;&#10;Description generated with high confidence">
              <a:extLst>
                <a:ext uri="{FF2B5EF4-FFF2-40B4-BE49-F238E27FC236}">
                  <a16:creationId xmlns:a16="http://schemas.microsoft.com/office/drawing/2014/main" id="{3139591F-1520-4747-B400-3CE8B5D522F1}"/>
                </a:ext>
              </a:extLst>
            </p:cNvPr>
            <p:cNvPicPr>
              <a:picLocks noChangeAspect="1"/>
            </p:cNvPicPr>
            <p:nvPr/>
          </p:nvPicPr>
          <p:blipFill>
            <a:blip r:embed="rId5"/>
            <a:stretch>
              <a:fillRect/>
            </a:stretch>
          </p:blipFill>
          <p:spPr>
            <a:xfrm>
              <a:off x="8487281" y="3829129"/>
              <a:ext cx="366979" cy="366979"/>
            </a:xfrm>
            <a:prstGeom prst="rect">
              <a:avLst/>
            </a:prstGeom>
          </p:spPr>
        </p:pic>
      </p:grpSp>
      <p:sp>
        <p:nvSpPr>
          <p:cNvPr id="46" name="Left Bracket 45">
            <a:extLst>
              <a:ext uri="{FF2B5EF4-FFF2-40B4-BE49-F238E27FC236}">
                <a16:creationId xmlns:a16="http://schemas.microsoft.com/office/drawing/2014/main" id="{94A58BB6-CFB4-4B54-97E6-FE6BEFF8A9B5}"/>
              </a:ext>
            </a:extLst>
          </p:cNvPr>
          <p:cNvSpPr/>
          <p:nvPr/>
        </p:nvSpPr>
        <p:spPr>
          <a:xfrm rot="5400000">
            <a:off x="3416953" y="2529010"/>
            <a:ext cx="679279" cy="4627619"/>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Text Placeholder 3">
            <a:extLst>
              <a:ext uri="{FF2B5EF4-FFF2-40B4-BE49-F238E27FC236}">
                <a16:creationId xmlns:a16="http://schemas.microsoft.com/office/drawing/2014/main" id="{1551AE01-DCB2-48E0-9788-81BB739EA4C0}"/>
              </a:ext>
            </a:extLst>
          </p:cNvPr>
          <p:cNvSpPr txBox="1">
            <a:spLocks/>
          </p:cNvSpPr>
          <p:nvPr/>
        </p:nvSpPr>
        <p:spPr>
          <a:xfrm>
            <a:off x="2388174" y="4380311"/>
            <a:ext cx="2843092" cy="326294"/>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Prod Env Management Group</a:t>
            </a:r>
          </a:p>
        </p:txBody>
      </p:sp>
      <p:sp>
        <p:nvSpPr>
          <p:cNvPr id="54" name="Flowchart: Alternate Process 9">
            <a:extLst>
              <a:ext uri="{FF2B5EF4-FFF2-40B4-BE49-F238E27FC236}">
                <a16:creationId xmlns:a16="http://schemas.microsoft.com/office/drawing/2014/main" id="{1FA2A510-B691-4EF8-A101-67018A7FB159}"/>
              </a:ext>
            </a:extLst>
          </p:cNvPr>
          <p:cNvSpPr/>
          <p:nvPr/>
        </p:nvSpPr>
        <p:spPr>
          <a:xfrm>
            <a:off x="3154106" y="543607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sp>
        <p:nvSpPr>
          <p:cNvPr id="73" name="Flowchart: Alternate Process 9">
            <a:extLst>
              <a:ext uri="{FF2B5EF4-FFF2-40B4-BE49-F238E27FC236}">
                <a16:creationId xmlns:a16="http://schemas.microsoft.com/office/drawing/2014/main" id="{E42E08B6-20B5-4786-8A9E-4AF5258E35DB}"/>
              </a:ext>
            </a:extLst>
          </p:cNvPr>
          <p:cNvSpPr/>
          <p:nvPr/>
        </p:nvSpPr>
        <p:spPr>
          <a:xfrm>
            <a:off x="4764977" y="543607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grpSp>
        <p:nvGrpSpPr>
          <p:cNvPr id="33" name="Group 32">
            <a:extLst>
              <a:ext uri="{FF2B5EF4-FFF2-40B4-BE49-F238E27FC236}">
                <a16:creationId xmlns:a16="http://schemas.microsoft.com/office/drawing/2014/main" id="{BAC45E78-30D1-4728-B237-413871616FF7}"/>
              </a:ext>
            </a:extLst>
          </p:cNvPr>
          <p:cNvGrpSpPr/>
          <p:nvPr/>
        </p:nvGrpSpPr>
        <p:grpSpPr>
          <a:xfrm>
            <a:off x="7069657" y="1890007"/>
            <a:ext cx="1725631" cy="529323"/>
            <a:chOff x="6963641" y="1890007"/>
            <a:chExt cx="1725631" cy="529323"/>
          </a:xfrm>
        </p:grpSpPr>
        <p:sp>
          <p:nvSpPr>
            <p:cNvPr id="77" name="Rectangle 76">
              <a:extLst>
                <a:ext uri="{FF2B5EF4-FFF2-40B4-BE49-F238E27FC236}">
                  <a16:creationId xmlns:a16="http://schemas.microsoft.com/office/drawing/2014/main" id="{3BEA2F77-9BEA-4790-8994-80F73C3B8574}"/>
                </a:ext>
              </a:extLst>
            </p:cNvPr>
            <p:cNvSpPr/>
            <p:nvPr/>
          </p:nvSpPr>
          <p:spPr>
            <a:xfrm>
              <a:off x="6963641" y="1890007"/>
              <a:ext cx="1725631" cy="529323"/>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Baseline Policy</a:t>
              </a:r>
            </a:p>
          </p:txBody>
        </p:sp>
        <p:pic>
          <p:nvPicPr>
            <p:cNvPr id="1030" name="Picture 6" descr="Shield premium icon">
              <a:extLst>
                <a:ext uri="{FF2B5EF4-FFF2-40B4-BE49-F238E27FC236}">
                  <a16:creationId xmlns:a16="http://schemas.microsoft.com/office/drawing/2014/main" id="{0ED0F1F7-A8FD-4233-9ED0-E8A28C03B328}"/>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26757" y="1979043"/>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DA6A327A-63A5-47C6-A7A5-DB211D9A9E48}"/>
              </a:ext>
            </a:extLst>
          </p:cNvPr>
          <p:cNvGrpSpPr/>
          <p:nvPr/>
        </p:nvGrpSpPr>
        <p:grpSpPr>
          <a:xfrm>
            <a:off x="4303071" y="3735001"/>
            <a:ext cx="2212301" cy="529293"/>
            <a:chOff x="4197055" y="3735001"/>
            <a:chExt cx="2212301" cy="529293"/>
          </a:xfrm>
        </p:grpSpPr>
        <p:sp>
          <p:nvSpPr>
            <p:cNvPr id="78" name="Rectangle 77">
              <a:extLst>
                <a:ext uri="{FF2B5EF4-FFF2-40B4-BE49-F238E27FC236}">
                  <a16:creationId xmlns:a16="http://schemas.microsoft.com/office/drawing/2014/main" id="{4B5D8B51-0A42-4EC1-8AC9-725558614A91}"/>
                </a:ext>
              </a:extLst>
            </p:cNvPr>
            <p:cNvSpPr/>
            <p:nvPr/>
          </p:nvSpPr>
          <p:spPr>
            <a:xfrm>
              <a:off x="4197055" y="3735001"/>
              <a:ext cx="2212301" cy="529293"/>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Prod + Inherited Policy</a:t>
              </a:r>
              <a:r>
                <a:rPr kumimoji="0" lang="en-US" sz="1176" b="0" i="0" u="none" strike="noStrike" kern="0" cap="none" spc="0" normalizeH="0" baseline="0" noProof="0">
                  <a:ln>
                    <a:noFill/>
                  </a:ln>
                  <a:solidFill>
                    <a:srgbClr val="000000">
                      <a:lumMod val="75000"/>
                      <a:lumOff val="25000"/>
                    </a:srgbClr>
                  </a:solidFill>
                  <a:effectLst/>
                  <a:uLnTx/>
                  <a:uFillTx/>
                  <a:latin typeface="Segoe UI"/>
                  <a:ea typeface="+mn-ea"/>
                  <a:cs typeface="+mn-cs"/>
                </a:rPr>
                <a:t> </a:t>
              </a:r>
            </a:p>
          </p:txBody>
        </p:sp>
        <p:pic>
          <p:nvPicPr>
            <p:cNvPr id="92" name="Picture 6" descr="Shield premium icon">
              <a:extLst>
                <a:ext uri="{FF2B5EF4-FFF2-40B4-BE49-F238E27FC236}">
                  <a16:creationId xmlns:a16="http://schemas.microsoft.com/office/drawing/2014/main" id="{58ABD185-9C17-40B8-9806-B86426E53A63}"/>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93201" y="3817819"/>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6E346661-81DF-455B-8A33-75822EF4C7CD}"/>
              </a:ext>
            </a:extLst>
          </p:cNvPr>
          <p:cNvGrpSpPr/>
          <p:nvPr/>
        </p:nvGrpSpPr>
        <p:grpSpPr>
          <a:xfrm>
            <a:off x="9436370" y="3745950"/>
            <a:ext cx="2473718" cy="529292"/>
            <a:chOff x="9330354" y="3745950"/>
            <a:chExt cx="2473718" cy="529292"/>
          </a:xfrm>
        </p:grpSpPr>
        <p:sp>
          <p:nvSpPr>
            <p:cNvPr id="79" name="Rectangle 78">
              <a:extLst>
                <a:ext uri="{FF2B5EF4-FFF2-40B4-BE49-F238E27FC236}">
                  <a16:creationId xmlns:a16="http://schemas.microsoft.com/office/drawing/2014/main" id="{3CA54B61-0868-4140-8B16-2DA95CA487AA}"/>
                </a:ext>
              </a:extLst>
            </p:cNvPr>
            <p:cNvSpPr/>
            <p:nvPr/>
          </p:nvSpPr>
          <p:spPr>
            <a:xfrm>
              <a:off x="9330354" y="3745950"/>
              <a:ext cx="2473718" cy="529292"/>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Pre-Prod + Inherited Policy</a:t>
              </a:r>
            </a:p>
          </p:txBody>
        </p:sp>
        <p:pic>
          <p:nvPicPr>
            <p:cNvPr id="93" name="Picture 6" descr="Shield premium icon">
              <a:extLst>
                <a:ext uri="{FF2B5EF4-FFF2-40B4-BE49-F238E27FC236}">
                  <a16:creationId xmlns:a16="http://schemas.microsoft.com/office/drawing/2014/main" id="{0E092DA9-A18F-42C2-A1A3-2B6C707A50A3}"/>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330354" y="3825038"/>
              <a:ext cx="365760" cy="365760"/>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Left Bracket 93">
            <a:extLst>
              <a:ext uri="{FF2B5EF4-FFF2-40B4-BE49-F238E27FC236}">
                <a16:creationId xmlns:a16="http://schemas.microsoft.com/office/drawing/2014/main" id="{6D802630-CB4B-4C65-B070-57A1436B718A}"/>
              </a:ext>
            </a:extLst>
          </p:cNvPr>
          <p:cNvSpPr/>
          <p:nvPr/>
        </p:nvSpPr>
        <p:spPr>
          <a:xfrm rot="5400000">
            <a:off x="8433117" y="2535217"/>
            <a:ext cx="679279" cy="4627619"/>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Text Placeholder 3">
            <a:extLst>
              <a:ext uri="{FF2B5EF4-FFF2-40B4-BE49-F238E27FC236}">
                <a16:creationId xmlns:a16="http://schemas.microsoft.com/office/drawing/2014/main" id="{824E8B91-5564-4352-A507-AF180C22F92E}"/>
              </a:ext>
            </a:extLst>
          </p:cNvPr>
          <p:cNvSpPr txBox="1">
            <a:spLocks/>
          </p:cNvSpPr>
          <p:nvPr/>
        </p:nvSpPr>
        <p:spPr>
          <a:xfrm>
            <a:off x="7434688" y="4374019"/>
            <a:ext cx="3244558" cy="326294"/>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Pre-prod Env Management Group</a:t>
            </a:r>
          </a:p>
        </p:txBody>
      </p:sp>
      <p:cxnSp>
        <p:nvCxnSpPr>
          <p:cNvPr id="16" name="Straight Connector 15">
            <a:extLst>
              <a:ext uri="{FF2B5EF4-FFF2-40B4-BE49-F238E27FC236}">
                <a16:creationId xmlns:a16="http://schemas.microsoft.com/office/drawing/2014/main" id="{E27F20A5-1B2A-4453-B2B7-9C5BB342A516}"/>
              </a:ext>
            </a:extLst>
          </p:cNvPr>
          <p:cNvCxnSpPr>
            <a:stCxn id="81" idx="6"/>
            <a:endCxn id="92" idx="1"/>
          </p:cNvCxnSpPr>
          <p:nvPr/>
        </p:nvCxnSpPr>
        <p:spPr>
          <a:xfrm flipV="1">
            <a:off x="4061664" y="4000699"/>
            <a:ext cx="337553" cy="332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6FA77B3-32D7-4E88-9430-9FC66B7837A1}"/>
              </a:ext>
            </a:extLst>
          </p:cNvPr>
          <p:cNvCxnSpPr>
            <a:cxnSpLocks/>
            <a:stCxn id="84" idx="6"/>
            <a:endCxn id="93" idx="1"/>
          </p:cNvCxnSpPr>
          <p:nvPr/>
        </p:nvCxnSpPr>
        <p:spPr>
          <a:xfrm>
            <a:off x="9076531" y="4004023"/>
            <a:ext cx="359839" cy="389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CB77BAE-D4AF-4CF0-A0BB-8E0E87D67BBC}"/>
              </a:ext>
            </a:extLst>
          </p:cNvPr>
          <p:cNvCxnSpPr>
            <a:cxnSpLocks/>
            <a:stCxn id="36" idx="6"/>
            <a:endCxn id="1030" idx="1"/>
          </p:cNvCxnSpPr>
          <p:nvPr/>
        </p:nvCxnSpPr>
        <p:spPr>
          <a:xfrm>
            <a:off x="6712247" y="2159027"/>
            <a:ext cx="520526" cy="28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8" name="Graphic 97">
            <a:extLst>
              <a:ext uri="{FF2B5EF4-FFF2-40B4-BE49-F238E27FC236}">
                <a16:creationId xmlns:a16="http://schemas.microsoft.com/office/drawing/2014/main" id="{55D520A0-9E0E-41FD-B05D-500F0A8B91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4006" y="5154132"/>
            <a:ext cx="487520" cy="487520"/>
          </a:xfrm>
          <a:prstGeom prst="rect">
            <a:avLst/>
          </a:prstGeom>
        </p:spPr>
      </p:pic>
      <p:pic>
        <p:nvPicPr>
          <p:cNvPr id="99" name="Graphic 98">
            <a:extLst>
              <a:ext uri="{FF2B5EF4-FFF2-40B4-BE49-F238E27FC236}">
                <a16:creationId xmlns:a16="http://schemas.microsoft.com/office/drawing/2014/main" id="{9DD14D30-95C1-4B0D-9B7A-7B6FD251A5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4752" y="5148886"/>
            <a:ext cx="487520" cy="487520"/>
          </a:xfrm>
          <a:prstGeom prst="rect">
            <a:avLst/>
          </a:prstGeom>
        </p:spPr>
      </p:pic>
      <p:sp>
        <p:nvSpPr>
          <p:cNvPr id="100" name="Flowchart: Alternate Process 9">
            <a:extLst>
              <a:ext uri="{FF2B5EF4-FFF2-40B4-BE49-F238E27FC236}">
                <a16:creationId xmlns:a16="http://schemas.microsoft.com/office/drawing/2014/main" id="{51277BD5-5695-4278-AAA6-BA0584DF15C2}"/>
              </a:ext>
            </a:extLst>
          </p:cNvPr>
          <p:cNvSpPr/>
          <p:nvPr/>
        </p:nvSpPr>
        <p:spPr>
          <a:xfrm>
            <a:off x="6797724" y="5436633"/>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101" name="Graphic 100">
            <a:extLst>
              <a:ext uri="{FF2B5EF4-FFF2-40B4-BE49-F238E27FC236}">
                <a16:creationId xmlns:a16="http://schemas.microsoft.com/office/drawing/2014/main" id="{3DA10172-33B9-4256-AA73-4FBF21C572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1135" y="5146566"/>
            <a:ext cx="487520" cy="487520"/>
          </a:xfrm>
          <a:prstGeom prst="rect">
            <a:avLst/>
          </a:prstGeom>
        </p:spPr>
      </p:pic>
      <p:sp>
        <p:nvSpPr>
          <p:cNvPr id="102" name="Flowchart: Alternate Process 9">
            <a:extLst>
              <a:ext uri="{FF2B5EF4-FFF2-40B4-BE49-F238E27FC236}">
                <a16:creationId xmlns:a16="http://schemas.microsoft.com/office/drawing/2014/main" id="{065EEDF8-B539-4FA4-9490-625A6B1F0779}"/>
              </a:ext>
            </a:extLst>
          </p:cNvPr>
          <p:cNvSpPr/>
          <p:nvPr/>
        </p:nvSpPr>
        <p:spPr>
          <a:xfrm>
            <a:off x="8413989" y="543375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sp>
        <p:nvSpPr>
          <p:cNvPr id="103" name="Flowchart: Alternate Process 9">
            <a:extLst>
              <a:ext uri="{FF2B5EF4-FFF2-40B4-BE49-F238E27FC236}">
                <a16:creationId xmlns:a16="http://schemas.microsoft.com/office/drawing/2014/main" id="{D6540D50-3D6F-47E6-A1F3-EB32F98BA6B8}"/>
              </a:ext>
            </a:extLst>
          </p:cNvPr>
          <p:cNvSpPr/>
          <p:nvPr/>
        </p:nvSpPr>
        <p:spPr>
          <a:xfrm>
            <a:off x="10024860" y="543375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104" name="Graphic 103">
            <a:extLst>
              <a:ext uri="{FF2B5EF4-FFF2-40B4-BE49-F238E27FC236}">
                <a16:creationId xmlns:a16="http://schemas.microsoft.com/office/drawing/2014/main" id="{BBCFCC55-A447-4042-80BE-5F1CD26B77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3889" y="5151812"/>
            <a:ext cx="487520" cy="487520"/>
          </a:xfrm>
          <a:prstGeom prst="rect">
            <a:avLst/>
          </a:prstGeom>
        </p:spPr>
      </p:pic>
      <p:pic>
        <p:nvPicPr>
          <p:cNvPr id="105" name="Graphic 104">
            <a:extLst>
              <a:ext uri="{FF2B5EF4-FFF2-40B4-BE49-F238E27FC236}">
                <a16:creationId xmlns:a16="http://schemas.microsoft.com/office/drawing/2014/main" id="{5033FA18-1A58-4F29-A902-A14A409C77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14635" y="5146566"/>
            <a:ext cx="487520" cy="487520"/>
          </a:xfrm>
          <a:prstGeom prst="rect">
            <a:avLst/>
          </a:prstGeom>
        </p:spPr>
      </p:pic>
      <p:sp>
        <p:nvSpPr>
          <p:cNvPr id="42" name="Rectangle 41">
            <a:extLst>
              <a:ext uri="{FF2B5EF4-FFF2-40B4-BE49-F238E27FC236}">
                <a16:creationId xmlns:a16="http://schemas.microsoft.com/office/drawing/2014/main" id="{A8875C95-AF02-4870-95DF-93A6BE93B01C}"/>
              </a:ext>
            </a:extLst>
          </p:cNvPr>
          <p:cNvSpPr/>
          <p:nvPr/>
        </p:nvSpPr>
        <p:spPr>
          <a:xfrm>
            <a:off x="355419" y="1466707"/>
            <a:ext cx="4973656"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Environment modeling + org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Common Guardrails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Common Cloud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Customization of infra/ guardrail</a:t>
            </a:r>
          </a:p>
        </p:txBody>
      </p:sp>
    </p:spTree>
    <p:extLst>
      <p:ext uri="{BB962C8B-B14F-4D97-AF65-F5344CB8AC3E}">
        <p14:creationId xmlns:p14="http://schemas.microsoft.com/office/powerpoint/2010/main" val="359329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50"/>
                                        <p:tgtEl>
                                          <p:spTgt spid="8"/>
                                        </p:tgtEl>
                                      </p:cBhvr>
                                    </p:animEffect>
                                  </p:childTnLst>
                                </p:cTn>
                              </p:par>
                            </p:childTnLst>
                          </p:cTn>
                        </p:par>
                        <p:par>
                          <p:cTn id="8" fill="hold">
                            <p:stCondLst>
                              <p:cond delay="250"/>
                            </p:stCondLst>
                            <p:childTnLst>
                              <p:par>
                                <p:cTn id="9" presetID="47"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anim calcmode="lin" valueType="num">
                                      <p:cBhvr>
                                        <p:cTn id="12" dur="250" fill="hold"/>
                                        <p:tgtEl>
                                          <p:spTgt spid="25"/>
                                        </p:tgtEl>
                                        <p:attrNameLst>
                                          <p:attrName>ppt_x</p:attrName>
                                        </p:attrNameLst>
                                      </p:cBhvr>
                                      <p:tavLst>
                                        <p:tav tm="0">
                                          <p:val>
                                            <p:strVal val="#ppt_x"/>
                                          </p:val>
                                        </p:tav>
                                        <p:tav tm="100000">
                                          <p:val>
                                            <p:strVal val="#ppt_x"/>
                                          </p:val>
                                        </p:tav>
                                      </p:tavLst>
                                    </p:anim>
                                    <p:anim calcmode="lin" valueType="num">
                                      <p:cBhvr>
                                        <p:cTn id="13" dur="250" fill="hold"/>
                                        <p:tgtEl>
                                          <p:spTgt spid="25"/>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250"/>
                                        <p:tgtEl>
                                          <p:spTgt spid="47"/>
                                        </p:tgtEl>
                                      </p:cBhvr>
                                    </p:animEffect>
                                  </p:childTnLst>
                                </p:cTn>
                              </p:par>
                            </p:childTnLst>
                          </p:cTn>
                        </p:par>
                        <p:par>
                          <p:cTn id="18" fill="hold">
                            <p:stCondLst>
                              <p:cond delay="750"/>
                            </p:stCondLst>
                            <p:childTnLst>
                              <p:par>
                                <p:cTn id="19" presetID="47" presetClass="entr" presetSubtype="0"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250"/>
                                        <p:tgtEl>
                                          <p:spTgt spid="26"/>
                                        </p:tgtEl>
                                      </p:cBhvr>
                                    </p:animEffect>
                                    <p:anim calcmode="lin" valueType="num">
                                      <p:cBhvr>
                                        <p:cTn id="22" dur="250" fill="hold"/>
                                        <p:tgtEl>
                                          <p:spTgt spid="26"/>
                                        </p:tgtEl>
                                        <p:attrNameLst>
                                          <p:attrName>ppt_x</p:attrName>
                                        </p:attrNameLst>
                                      </p:cBhvr>
                                      <p:tavLst>
                                        <p:tav tm="0">
                                          <p:val>
                                            <p:strVal val="#ppt_x"/>
                                          </p:val>
                                        </p:tav>
                                        <p:tav tm="100000">
                                          <p:val>
                                            <p:strVal val="#ppt_x"/>
                                          </p:val>
                                        </p:tav>
                                      </p:tavLst>
                                    </p:anim>
                                    <p:anim calcmode="lin" valueType="num">
                                      <p:cBhvr>
                                        <p:cTn id="23" dur="250" fill="hold"/>
                                        <p:tgtEl>
                                          <p:spTgt spid="26"/>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25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xEl>
                                              <p:pRg st="0" end="0"/>
                                            </p:txEl>
                                          </p:spTgt>
                                        </p:tgtEl>
                                        <p:attrNameLst>
                                          <p:attrName>style.visibility</p:attrName>
                                        </p:attrNameLst>
                                      </p:cBhvr>
                                      <p:to>
                                        <p:strVal val="visible"/>
                                      </p:to>
                                    </p:set>
                                    <p:animEffect transition="in" filter="fade">
                                      <p:cBhvr>
                                        <p:cTn id="30" dur="250"/>
                                        <p:tgtEl>
                                          <p:spTgt spid="42">
                                            <p:txEl>
                                              <p:pRg st="0" end="0"/>
                                            </p:txEl>
                                          </p:spTgt>
                                        </p:tgtEl>
                                      </p:cBhvr>
                                    </p:animEffect>
                                  </p:childTnLst>
                                </p:cTn>
                              </p:par>
                            </p:childTnLst>
                          </p:cTn>
                        </p:par>
                        <p:par>
                          <p:cTn id="31" fill="hold">
                            <p:stCondLst>
                              <p:cond delay="1250"/>
                            </p:stCondLst>
                            <p:childTnLst>
                              <p:par>
                                <p:cTn id="32" presetID="10" presetClass="entr" presetSubtype="0"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250"/>
                                        <p:tgtEl>
                                          <p:spTgt spid="33"/>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wipe(left)">
                                      <p:cBhvr>
                                        <p:cTn id="38" dur="250"/>
                                        <p:tgtEl>
                                          <p:spTgt spid="96"/>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250"/>
                                        <p:tgtEl>
                                          <p:spTgt spid="37"/>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250"/>
                                        <p:tgtEl>
                                          <p:spTgt spid="16"/>
                                        </p:tgtEl>
                                      </p:cBhvr>
                                    </p:animEffect>
                                  </p:childTnLst>
                                </p:cTn>
                              </p:par>
                            </p:childTnLst>
                          </p:cTn>
                        </p:par>
                        <p:par>
                          <p:cTn id="47" fill="hold">
                            <p:stCondLst>
                              <p:cond delay="2250"/>
                            </p:stCondLst>
                            <p:childTnLst>
                              <p:par>
                                <p:cTn id="48" presetID="10" presetClass="entr" presetSubtype="0" fill="hold"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250"/>
                                        <p:tgtEl>
                                          <p:spTgt spid="45"/>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95"/>
                                        </p:tgtEl>
                                        <p:attrNameLst>
                                          <p:attrName>style.visibility</p:attrName>
                                        </p:attrNameLst>
                                      </p:cBhvr>
                                      <p:to>
                                        <p:strVal val="visible"/>
                                      </p:to>
                                    </p:set>
                                    <p:animEffect transition="in" filter="wipe(left)">
                                      <p:cBhvr>
                                        <p:cTn id="54" dur="250"/>
                                        <p:tgtEl>
                                          <p:spTgt spid="95"/>
                                        </p:tgtEl>
                                      </p:cBhvr>
                                    </p:animEffect>
                                  </p:childTnLst>
                                </p:cTn>
                              </p:par>
                              <p:par>
                                <p:cTn id="55" presetID="10" presetClass="entr" presetSubtype="0" fill="hold" nodeType="withEffect">
                                  <p:stCondLst>
                                    <p:cond delay="0"/>
                                  </p:stCondLst>
                                  <p:childTnLst>
                                    <p:set>
                                      <p:cBhvr>
                                        <p:cTn id="56" dur="1" fill="hold">
                                          <p:stCondLst>
                                            <p:cond delay="0"/>
                                          </p:stCondLst>
                                        </p:cTn>
                                        <p:tgtEl>
                                          <p:spTgt spid="42">
                                            <p:txEl>
                                              <p:pRg st="1" end="1"/>
                                            </p:txEl>
                                          </p:spTgt>
                                        </p:tgtEl>
                                        <p:attrNameLst>
                                          <p:attrName>style.visibility</p:attrName>
                                        </p:attrNameLst>
                                      </p:cBhvr>
                                      <p:to>
                                        <p:strVal val="visible"/>
                                      </p:to>
                                    </p:set>
                                    <p:animEffect transition="in" filter="fade">
                                      <p:cBhvr>
                                        <p:cTn id="57" dur="250"/>
                                        <p:tgtEl>
                                          <p:spTgt spid="42">
                                            <p:txEl>
                                              <p:pRg st="1" end="1"/>
                                            </p:txEl>
                                          </p:spTgt>
                                        </p:tgtEl>
                                      </p:cBhvr>
                                    </p:animEffect>
                                  </p:childTnLst>
                                </p:cTn>
                              </p:par>
                            </p:childTnLst>
                          </p:cTn>
                        </p:par>
                        <p:par>
                          <p:cTn id="58" fill="hold">
                            <p:stCondLst>
                              <p:cond delay="2750"/>
                            </p:stCondLst>
                            <p:childTnLst>
                              <p:par>
                                <p:cTn id="59" presetID="22" presetClass="entr" presetSubtype="1"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up)">
                                      <p:cBhvr>
                                        <p:cTn id="61" dur="250"/>
                                        <p:tgtEl>
                                          <p:spTgt spid="46"/>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wipe(up)">
                                      <p:cBhvr>
                                        <p:cTn id="64" dur="250"/>
                                        <p:tgtEl>
                                          <p:spTgt spid="94"/>
                                        </p:tgtEl>
                                      </p:cBhvr>
                                    </p:animEffect>
                                  </p:childTnLst>
                                </p:cTn>
                              </p:par>
                            </p:childTnLst>
                          </p:cTn>
                        </p:par>
                        <p:par>
                          <p:cTn id="65" fill="hold">
                            <p:stCondLst>
                              <p:cond delay="3000"/>
                            </p:stCondLst>
                            <p:childTnLst>
                              <p:par>
                                <p:cTn id="66" presetID="10" presetClass="entr" presetSubtype="0" fill="hold" nodeType="after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250"/>
                                        <p:tgtEl>
                                          <p:spTgt spid="48"/>
                                        </p:tgtEl>
                                      </p:cBhvr>
                                    </p:animEffect>
                                  </p:childTnLst>
                                </p:cTn>
                              </p:par>
                              <p:par>
                                <p:cTn id="69" presetID="10"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animEffect transition="in" filter="fade">
                                      <p:cBhvr>
                                        <p:cTn id="71" dur="250"/>
                                        <p:tgtEl>
                                          <p:spTgt spid="10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250"/>
                                        <p:tgtEl>
                                          <p:spTgt spid="6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0"/>
                                        </p:tgtEl>
                                        <p:attrNameLst>
                                          <p:attrName>style.visibility</p:attrName>
                                        </p:attrNameLst>
                                      </p:cBhvr>
                                      <p:to>
                                        <p:strVal val="visible"/>
                                      </p:to>
                                    </p:set>
                                    <p:animEffect transition="in" filter="fade">
                                      <p:cBhvr>
                                        <p:cTn id="77" dur="250"/>
                                        <p:tgtEl>
                                          <p:spTgt spid="100"/>
                                        </p:tgtEl>
                                      </p:cBhvr>
                                    </p:animEffect>
                                  </p:childTnLst>
                                </p:cTn>
                              </p:par>
                              <p:par>
                                <p:cTn id="78" presetID="1" presetClass="entr" presetSubtype="0"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98"/>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99"/>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3"/>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0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02"/>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0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03"/>
                                        </p:tgtEl>
                                        <p:attrNameLst>
                                          <p:attrName>style.visibility</p:attrName>
                                        </p:attrNameLst>
                                      </p:cBhvr>
                                      <p:to>
                                        <p:strVal val="visible"/>
                                      </p:to>
                                    </p:set>
                                  </p:childTnLst>
                                </p:cTn>
                              </p:par>
                              <p:par>
                                <p:cTn id="94" presetID="10" presetClass="entr" presetSubtype="0" fill="hold" nodeType="withEffect">
                                  <p:stCondLst>
                                    <p:cond delay="0"/>
                                  </p:stCondLst>
                                  <p:childTnLst>
                                    <p:set>
                                      <p:cBhvr>
                                        <p:cTn id="95" dur="1" fill="hold">
                                          <p:stCondLst>
                                            <p:cond delay="0"/>
                                          </p:stCondLst>
                                        </p:cTn>
                                        <p:tgtEl>
                                          <p:spTgt spid="42">
                                            <p:txEl>
                                              <p:pRg st="2" end="2"/>
                                            </p:txEl>
                                          </p:spTgt>
                                        </p:tgtEl>
                                        <p:attrNameLst>
                                          <p:attrName>style.visibility</p:attrName>
                                        </p:attrNameLst>
                                      </p:cBhvr>
                                      <p:to>
                                        <p:strVal val="visible"/>
                                      </p:to>
                                    </p:set>
                                    <p:animEffect transition="in" filter="fade">
                                      <p:cBhvr>
                                        <p:cTn id="96" dur="250"/>
                                        <p:tgtEl>
                                          <p:spTgt spid="42">
                                            <p:txEl>
                                              <p:pRg st="2" end="2"/>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2">
                                            <p:txEl>
                                              <p:pRg st="3" end="3"/>
                                            </p:txEl>
                                          </p:spTgt>
                                        </p:tgtEl>
                                        <p:attrNameLst>
                                          <p:attrName>style.visibility</p:attrName>
                                        </p:attrNameLst>
                                      </p:cBhvr>
                                      <p:to>
                                        <p:strVal val="visible"/>
                                      </p:to>
                                    </p:set>
                                    <p:animEffect transition="in" filter="fade">
                                      <p:cBhvr>
                                        <p:cTn id="101" dur="250"/>
                                        <p:tgtEl>
                                          <p:spTgt spid="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6" grpId="0" animBg="1"/>
      <p:bldP spid="46" grpId="0" animBg="1"/>
      <p:bldP spid="47" grpId="0" animBg="1"/>
      <p:bldP spid="54" grpId="0" animBg="1"/>
      <p:bldP spid="73" grpId="0" animBg="1"/>
      <p:bldP spid="94" grpId="0" animBg="1"/>
      <p:bldP spid="53" grpId="0" animBg="1"/>
      <p:bldP spid="100" grpId="0" animBg="1"/>
      <p:bldP spid="102" grpId="0" animBg="1"/>
      <p:bldP spid="10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2A51E-BC2C-42C0-9DA3-BBEA507C4D75}"/>
              </a:ext>
            </a:extLst>
          </p:cNvPr>
          <p:cNvSpPr/>
          <p:nvPr/>
        </p:nvSpPr>
        <p:spPr bwMode="auto">
          <a:xfrm>
            <a:off x="588263" y="1698171"/>
            <a:ext cx="6971866" cy="3804558"/>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2" name="Title 1">
            <a:extLst>
              <a:ext uri="{FF2B5EF4-FFF2-40B4-BE49-F238E27FC236}">
                <a16:creationId xmlns:a16="http://schemas.microsoft.com/office/drawing/2014/main" id="{4591ABA1-DB80-4003-9D56-1E263C0B339C}"/>
              </a:ext>
            </a:extLst>
          </p:cNvPr>
          <p:cNvSpPr>
            <a:spLocks noGrp="1"/>
          </p:cNvSpPr>
          <p:nvPr>
            <p:ph type="title"/>
          </p:nvPr>
        </p:nvSpPr>
        <p:spPr/>
        <p:txBody>
          <a:bodyPr>
            <a:normAutofit fontScale="90000"/>
          </a:bodyPr>
          <a:lstStyle/>
          <a:p>
            <a:r>
              <a:rPr lang="en-US">
                <a:solidFill>
                  <a:schemeClr val="accent1"/>
                </a:solidFill>
              </a:rPr>
              <a:t>Management Groups </a:t>
            </a:r>
            <a:r>
              <a:rPr lang="en-US"/>
              <a:t>to organize subscriptions</a:t>
            </a:r>
            <a:br>
              <a:rPr lang="en-US"/>
            </a:br>
            <a:endParaRPr lang="en-US"/>
          </a:p>
        </p:txBody>
      </p:sp>
      <p:sp>
        <p:nvSpPr>
          <p:cNvPr id="3" name="Content Placeholder 2">
            <a:extLst>
              <a:ext uri="{FF2B5EF4-FFF2-40B4-BE49-F238E27FC236}">
                <a16:creationId xmlns:a16="http://schemas.microsoft.com/office/drawing/2014/main" id="{7EF1BB39-B5EB-4CC5-BACC-433EC3639A65}"/>
              </a:ext>
            </a:extLst>
          </p:cNvPr>
          <p:cNvSpPr>
            <a:spLocks noGrp="1"/>
          </p:cNvSpPr>
          <p:nvPr>
            <p:ph idx="1"/>
          </p:nvPr>
        </p:nvSpPr>
        <p:spPr/>
        <p:txBody>
          <a:bodyPr/>
          <a:lstStyle/>
          <a:p>
            <a:endParaRPr lang="sv-SE"/>
          </a:p>
        </p:txBody>
      </p:sp>
      <p:sp>
        <p:nvSpPr>
          <p:cNvPr id="4" name="Text Placeholder 3">
            <a:extLst>
              <a:ext uri="{FF2B5EF4-FFF2-40B4-BE49-F238E27FC236}">
                <a16:creationId xmlns:a16="http://schemas.microsoft.com/office/drawing/2014/main" id="{0993CD6B-7F4B-4A4E-B625-DDAA51AC0D3D}"/>
              </a:ext>
            </a:extLst>
          </p:cNvPr>
          <p:cNvSpPr txBox="1">
            <a:spLocks/>
          </p:cNvSpPr>
          <p:nvPr/>
        </p:nvSpPr>
        <p:spPr>
          <a:xfrm>
            <a:off x="8116171" y="1860083"/>
            <a:ext cx="3428565" cy="37087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1800">
                <a:gradFill>
                  <a:gsLst>
                    <a:gs pos="1250">
                      <a:srgbClr val="1A1A1A"/>
                    </a:gs>
                    <a:gs pos="100000">
                      <a:srgbClr val="1A1A1A"/>
                    </a:gs>
                  </a:gsLst>
                  <a:lin ang="5400000" scaled="0"/>
                </a:gradFill>
                <a:latin typeface="+mn-lt"/>
              </a:rPr>
              <a:t>Create a custom management hierarchy to fit your organization </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Enables RBAC, policies for tagging, cost analysis and budgets at any scope</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Shared with Policy, Security Center, Privileged Identity Management services</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p:txBody>
      </p:sp>
      <p:pic>
        <p:nvPicPr>
          <p:cNvPr id="6" name="Picture 5" descr="A screenshot of a cell phone&#10;&#10;Description generated with high confidence">
            <a:extLst>
              <a:ext uri="{FF2B5EF4-FFF2-40B4-BE49-F238E27FC236}">
                <a16:creationId xmlns:a16="http://schemas.microsoft.com/office/drawing/2014/main" id="{1A90C1A1-A5E9-4CC3-8725-19B610FB3774}"/>
              </a:ext>
            </a:extLst>
          </p:cNvPr>
          <p:cNvPicPr>
            <a:picLocks noChangeAspect="1"/>
          </p:cNvPicPr>
          <p:nvPr/>
        </p:nvPicPr>
        <p:blipFill rotWithShape="1">
          <a:blip r:embed="rId3"/>
          <a:srcRect l="3443" t="4636" r="3740" b="5912"/>
          <a:stretch/>
        </p:blipFill>
        <p:spPr>
          <a:xfrm>
            <a:off x="690176" y="1860083"/>
            <a:ext cx="6768039" cy="3493182"/>
          </a:xfrm>
          <a:prstGeom prst="rect">
            <a:avLst/>
          </a:prstGeom>
        </p:spPr>
      </p:pic>
      <p:grpSp>
        <p:nvGrpSpPr>
          <p:cNvPr id="18" name="Group 17">
            <a:extLst>
              <a:ext uri="{FF2B5EF4-FFF2-40B4-BE49-F238E27FC236}">
                <a16:creationId xmlns:a16="http://schemas.microsoft.com/office/drawing/2014/main" id="{F50B49C8-9E44-401A-BE68-8134564D92AC}"/>
              </a:ext>
            </a:extLst>
          </p:cNvPr>
          <p:cNvGrpSpPr/>
          <p:nvPr/>
        </p:nvGrpSpPr>
        <p:grpSpPr>
          <a:xfrm>
            <a:off x="10743651" y="239977"/>
            <a:ext cx="1066058" cy="1073257"/>
            <a:chOff x="5730679" y="1517302"/>
            <a:chExt cx="4496036" cy="4526396"/>
          </a:xfrm>
        </p:grpSpPr>
        <p:sp>
          <p:nvSpPr>
            <p:cNvPr id="19" name="Freeform: Shape 18">
              <a:extLst>
                <a:ext uri="{FF2B5EF4-FFF2-40B4-BE49-F238E27FC236}">
                  <a16:creationId xmlns:a16="http://schemas.microsoft.com/office/drawing/2014/main" id="{53862576-CFE6-4C1A-ADB1-BC3C83EB9E2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0" name="Freeform: Shape 19">
              <a:extLst>
                <a:ext uri="{FF2B5EF4-FFF2-40B4-BE49-F238E27FC236}">
                  <a16:creationId xmlns:a16="http://schemas.microsoft.com/office/drawing/2014/main" id="{7AD1D753-88E8-4F8A-B116-4405046AC94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21" name="Graphic 20">
              <a:extLst>
                <a:ext uri="{FF2B5EF4-FFF2-40B4-BE49-F238E27FC236}">
                  <a16:creationId xmlns:a16="http://schemas.microsoft.com/office/drawing/2014/main" id="{CE680F1F-3BAD-4C1E-ABEC-4DBEF409E6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22" name="Group 21">
              <a:extLst>
                <a:ext uri="{FF2B5EF4-FFF2-40B4-BE49-F238E27FC236}">
                  <a16:creationId xmlns:a16="http://schemas.microsoft.com/office/drawing/2014/main" id="{844C97B5-0B42-4594-B2C0-5602C9B2A668}"/>
                </a:ext>
              </a:extLst>
            </p:cNvPr>
            <p:cNvGrpSpPr/>
            <p:nvPr/>
          </p:nvGrpSpPr>
          <p:grpSpPr>
            <a:xfrm>
              <a:off x="5997430" y="4075238"/>
              <a:ext cx="739809" cy="1002137"/>
              <a:chOff x="5754733" y="4078706"/>
              <a:chExt cx="754644" cy="1022232"/>
            </a:xfrm>
          </p:grpSpPr>
          <p:sp>
            <p:nvSpPr>
              <p:cNvPr id="26" name="Arrow: Right 25">
                <a:extLst>
                  <a:ext uri="{FF2B5EF4-FFF2-40B4-BE49-F238E27FC236}">
                    <a16:creationId xmlns:a16="http://schemas.microsoft.com/office/drawing/2014/main" id="{CE9F184C-118B-4DE4-BB05-0BA0F66954A8}"/>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7" name="Rectangle 26">
                <a:extLst>
                  <a:ext uri="{FF2B5EF4-FFF2-40B4-BE49-F238E27FC236}">
                    <a16:creationId xmlns:a16="http://schemas.microsoft.com/office/drawing/2014/main" id="{46440CAD-E756-443D-95CA-EDD079AC0995}"/>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248E772C-FA56-48FD-8DDD-853C598E931E}"/>
                </a:ext>
              </a:extLst>
            </p:cNvPr>
            <p:cNvGrpSpPr/>
            <p:nvPr/>
          </p:nvGrpSpPr>
          <p:grpSpPr>
            <a:xfrm>
              <a:off x="9092435" y="4283285"/>
              <a:ext cx="703162" cy="967390"/>
              <a:chOff x="8911800" y="4290925"/>
              <a:chExt cx="717262" cy="986788"/>
            </a:xfrm>
          </p:grpSpPr>
          <p:sp>
            <p:nvSpPr>
              <p:cNvPr id="24" name="Arrow: Right 23">
                <a:extLst>
                  <a:ext uri="{FF2B5EF4-FFF2-40B4-BE49-F238E27FC236}">
                    <a16:creationId xmlns:a16="http://schemas.microsoft.com/office/drawing/2014/main" id="{2AA71D34-5599-417C-B52B-82D44082FC3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5" name="Rectangle 24">
                <a:extLst>
                  <a:ext uri="{FF2B5EF4-FFF2-40B4-BE49-F238E27FC236}">
                    <a16:creationId xmlns:a16="http://schemas.microsoft.com/office/drawing/2014/main" id="{EDAED731-924C-4EA5-94E8-3651C2D4DB0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24767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left)">
                                      <p:cBhvr>
                                        <p:cTn id="1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Management Groups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Whiteboard</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32150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Management Groups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r>
              <a:rPr lang="en-US" dirty="0"/>
              <a:t>30 Min</a:t>
            </a:r>
          </a:p>
        </p:txBody>
      </p:sp>
    </p:spTree>
    <p:extLst>
      <p:ext uri="{BB962C8B-B14F-4D97-AF65-F5344CB8AC3E}">
        <p14:creationId xmlns:p14="http://schemas.microsoft.com/office/powerpoint/2010/main" val="4133710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a:bodyPr>
          <a:lstStyle/>
          <a:p>
            <a:pPr algn="ctr"/>
            <a:r>
              <a:rPr lang="en-US" dirty="0">
                <a:solidFill>
                  <a:srgbClr val="90C226"/>
                </a:solidFill>
                <a:latin typeface="Trebuchet MS" panose="020B0603020202020204" pitchFamily="34" charset="0"/>
              </a:rPr>
              <a:t>Azure RBAC</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5589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Azure Governance Workshop - Agenda</a:t>
            </a:r>
          </a:p>
        </p:txBody>
      </p:sp>
      <p:sp>
        <p:nvSpPr>
          <p:cNvPr id="3" name="Content Placeholder 2"/>
          <p:cNvSpPr>
            <a:spLocks noGrp="1"/>
          </p:cNvSpPr>
          <p:nvPr>
            <p:ph type="body" sz="quarter" idx="10"/>
          </p:nvPr>
        </p:nvSpPr>
        <p:spPr>
          <a:xfrm>
            <a:off x="586390" y="1434369"/>
            <a:ext cx="11605610" cy="4412978"/>
          </a:xfrm>
        </p:spPr>
        <p:txBody>
          <a:bodyPr>
            <a:normAutofit fontScale="77500" lnSpcReduction="20000"/>
          </a:bodyPr>
          <a:lstStyle/>
          <a:p>
            <a:pPr marL="457200" indent="-457200">
              <a:buFont typeface="Wingdings" panose="05000000000000000000" pitchFamily="2" charset="2"/>
              <a:buChar char="Ø"/>
            </a:pPr>
            <a:r>
              <a:rPr lang="en-US" sz="3200" dirty="0"/>
              <a:t>Kickoff &amp; Introductions</a:t>
            </a:r>
          </a:p>
          <a:p>
            <a:pPr marL="457200" indent="-457200">
              <a:buFont typeface="Wingdings" panose="05000000000000000000" pitchFamily="2" charset="2"/>
              <a:buChar char="Ø"/>
            </a:pPr>
            <a:r>
              <a:rPr lang="en-US" sz="3200" dirty="0"/>
              <a:t>Why Governance?</a:t>
            </a:r>
          </a:p>
          <a:p>
            <a:pPr marL="457200" indent="-457200">
              <a:buFont typeface="Wingdings" panose="05000000000000000000" pitchFamily="2" charset="2"/>
              <a:buChar char="Ø"/>
            </a:pPr>
            <a:r>
              <a:rPr lang="en-US" sz="3200" dirty="0"/>
              <a:t>Management Groups</a:t>
            </a:r>
          </a:p>
          <a:p>
            <a:pPr marL="457200" indent="-457200">
              <a:buFont typeface="Wingdings" panose="05000000000000000000" pitchFamily="2" charset="2"/>
              <a:buChar char="Ø"/>
            </a:pPr>
            <a:r>
              <a:rPr lang="en-US" sz="3200" dirty="0"/>
              <a:t>RBAC</a:t>
            </a:r>
          </a:p>
          <a:p>
            <a:pPr marL="457200" indent="-457200">
              <a:buFont typeface="Wingdings" panose="05000000000000000000" pitchFamily="2" charset="2"/>
              <a:buChar char="Ø"/>
            </a:pPr>
            <a:r>
              <a:rPr lang="en-US" sz="3200" dirty="0"/>
              <a:t>Resource Locks</a:t>
            </a:r>
          </a:p>
          <a:p>
            <a:pPr marL="457200" indent="-457200">
              <a:buFont typeface="Wingdings" panose="05000000000000000000" pitchFamily="2" charset="2"/>
              <a:buChar char="Ø"/>
            </a:pPr>
            <a:r>
              <a:rPr lang="en-US" sz="3200" dirty="0"/>
              <a:t>Azure Policy / Initiatives</a:t>
            </a:r>
          </a:p>
          <a:p>
            <a:pPr marL="457200" indent="-457200">
              <a:buFont typeface="Wingdings" panose="05000000000000000000" pitchFamily="2" charset="2"/>
              <a:buChar char="Ø"/>
            </a:pPr>
            <a:r>
              <a:rPr lang="en-US" sz="3200" dirty="0"/>
              <a:t>Blueprints</a:t>
            </a:r>
          </a:p>
          <a:p>
            <a:pPr marL="457200" indent="-457200">
              <a:buFont typeface="Wingdings" panose="05000000000000000000" pitchFamily="2" charset="2"/>
              <a:buChar char="Ø"/>
            </a:pPr>
            <a:r>
              <a:rPr lang="en-US" sz="3200" dirty="0"/>
              <a:t>Cost Management</a:t>
            </a:r>
          </a:p>
          <a:p>
            <a:pPr marL="457200" indent="-457200">
              <a:buFont typeface="Wingdings" panose="05000000000000000000" pitchFamily="2" charset="2"/>
              <a:buChar char="Ø"/>
            </a:pPr>
            <a:r>
              <a:rPr lang="en-US" sz="3200" dirty="0"/>
              <a:t>Resource Graph</a:t>
            </a:r>
          </a:p>
          <a:p>
            <a:pPr marL="457200" indent="-457200">
              <a:buFont typeface="Wingdings" panose="05000000000000000000" pitchFamily="2" charset="2"/>
              <a:buChar char="Ø"/>
            </a:pPr>
            <a:r>
              <a:rPr lang="en-US" sz="3200" dirty="0"/>
              <a:t>Closing</a:t>
            </a:r>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2</a:t>
            </a:fld>
            <a:endParaRPr lang="en-US" sz="1765" dirty="0">
              <a:latin typeface="Segoe UI"/>
            </a:endParaRPr>
          </a:p>
        </p:txBody>
      </p:sp>
    </p:spTree>
    <p:extLst>
      <p:ext uri="{BB962C8B-B14F-4D97-AF65-F5344CB8AC3E}">
        <p14:creationId xmlns:p14="http://schemas.microsoft.com/office/powerpoint/2010/main" val="11104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D58588-3E0F-47C3-8163-554F2E7EA632}"/>
              </a:ext>
            </a:extLst>
          </p:cNvPr>
          <p:cNvSpPr>
            <a:spLocks noGrp="1"/>
          </p:cNvSpPr>
          <p:nvPr>
            <p:ph type="title"/>
          </p:nvPr>
        </p:nvSpPr>
        <p:spPr/>
        <p:txBody>
          <a:bodyPr/>
          <a:lstStyle/>
          <a:p>
            <a:r>
              <a:rPr lang="en-US" sz="3600" dirty="0">
                <a:solidFill>
                  <a:schemeClr val="accent1"/>
                </a:solidFill>
                <a:latin typeface="Segoe UI Light" panose="020B0502040204020203" pitchFamily="34" charset="0"/>
                <a:cs typeface="Segoe UI Light" panose="020B0502040204020203" pitchFamily="34" charset="0"/>
              </a:rPr>
              <a:t>Azure Role-Based Access Control (RBAC)</a:t>
            </a:r>
          </a:p>
        </p:txBody>
      </p:sp>
      <p:sp>
        <p:nvSpPr>
          <p:cNvPr id="6" name="Text Placeholder 5">
            <a:extLst>
              <a:ext uri="{FF2B5EF4-FFF2-40B4-BE49-F238E27FC236}">
                <a16:creationId xmlns:a16="http://schemas.microsoft.com/office/drawing/2014/main" id="{D716AEBB-0677-4E78-BD4B-34A9612BE63E}"/>
              </a:ext>
            </a:extLst>
          </p:cNvPr>
          <p:cNvSpPr>
            <a:spLocks noGrp="1"/>
          </p:cNvSpPr>
          <p:nvPr>
            <p:ph idx="1"/>
          </p:nvPr>
        </p:nvSpPr>
        <p:spPr/>
        <p:txBody>
          <a:bodyPr/>
          <a:lstStyle/>
          <a:p>
            <a:pPr marL="0" indent="0">
              <a:buNone/>
            </a:pPr>
            <a:r>
              <a:rPr lang="en-US" sz="2400" dirty="0"/>
              <a:t>Fine-grained access control to Azure “control plane”</a:t>
            </a:r>
          </a:p>
          <a:p>
            <a:pPr marL="0" indent="0">
              <a:buNone/>
            </a:pPr>
            <a:r>
              <a:rPr lang="en-US" sz="2400" dirty="0"/>
              <a:t>Grant access by assigning </a:t>
            </a:r>
            <a:r>
              <a:rPr lang="en-US" sz="2400" u="sng" dirty="0"/>
              <a:t>Security Principal</a:t>
            </a:r>
            <a:r>
              <a:rPr lang="en-US" sz="2400" dirty="0"/>
              <a:t> a </a:t>
            </a:r>
            <a:r>
              <a:rPr lang="en-US" sz="2400" u="sng" dirty="0"/>
              <a:t>Role</a:t>
            </a:r>
            <a:r>
              <a:rPr lang="en-US" sz="2400" dirty="0"/>
              <a:t> at a </a:t>
            </a:r>
            <a:r>
              <a:rPr lang="en-US" sz="2400" u="sng" dirty="0"/>
              <a:t>Scope</a:t>
            </a:r>
          </a:p>
          <a:p>
            <a:pPr lvl="1"/>
            <a:r>
              <a:rPr lang="en-US" sz="1800" dirty="0"/>
              <a:t>Security Principal:  User, group, or service principal</a:t>
            </a:r>
          </a:p>
          <a:p>
            <a:pPr lvl="1"/>
            <a:r>
              <a:rPr lang="en-US" sz="1800" dirty="0"/>
              <a:t>Role:  Built-in or custom role</a:t>
            </a:r>
          </a:p>
          <a:p>
            <a:pPr lvl="1"/>
            <a:r>
              <a:rPr lang="en-US" sz="1800" dirty="0"/>
              <a:t>Scope:  Management group, Subscription, resource group, or resource</a:t>
            </a:r>
          </a:p>
          <a:p>
            <a:pPr marL="0" indent="0">
              <a:buNone/>
            </a:pPr>
            <a:r>
              <a:rPr lang="en-US" sz="2400" dirty="0"/>
              <a:t>Assignments are inherited down the resource hierarchy</a:t>
            </a:r>
          </a:p>
          <a:p>
            <a:pPr marL="0" indent="0">
              <a:buNone/>
            </a:pPr>
            <a:r>
              <a:rPr lang="en-US" sz="2400" dirty="0">
                <a:hlinkClick r:id="rId3"/>
              </a:rPr>
              <a:t>https://aka.ms/azureiam</a:t>
            </a:r>
            <a:r>
              <a:rPr lang="en-US" sz="2400" dirty="0"/>
              <a:t> </a:t>
            </a:r>
          </a:p>
        </p:txBody>
      </p:sp>
      <p:pic>
        <p:nvPicPr>
          <p:cNvPr id="9" name="Picture 8">
            <a:extLst>
              <a:ext uri="{FF2B5EF4-FFF2-40B4-BE49-F238E27FC236}">
                <a16:creationId xmlns:a16="http://schemas.microsoft.com/office/drawing/2014/main" id="{8D8894AA-89FD-42EE-9167-9841D8525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743" y="1187963"/>
            <a:ext cx="5021332" cy="5582044"/>
          </a:xfrm>
          <a:prstGeom prst="rect">
            <a:avLst/>
          </a:prstGeom>
          <a:ln>
            <a:solidFill>
              <a:schemeClr val="tx1"/>
            </a:solidFill>
          </a:ln>
        </p:spPr>
      </p:pic>
      <p:sp>
        <p:nvSpPr>
          <p:cNvPr id="10" name="Rectangle 9">
            <a:extLst>
              <a:ext uri="{FF2B5EF4-FFF2-40B4-BE49-F238E27FC236}">
                <a16:creationId xmlns:a16="http://schemas.microsoft.com/office/drawing/2014/main" id="{E47613F2-E3FD-48CF-B31E-FF1DEAA39CF8}"/>
              </a:ext>
            </a:extLst>
          </p:cNvPr>
          <p:cNvSpPr/>
          <p:nvPr/>
        </p:nvSpPr>
        <p:spPr>
          <a:xfrm>
            <a:off x="7412019" y="1097280"/>
            <a:ext cx="2796988" cy="1143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7" name="Rectangle 136">
            <a:extLst>
              <a:ext uri="{FF2B5EF4-FFF2-40B4-BE49-F238E27FC236}">
                <a16:creationId xmlns:a16="http://schemas.microsoft.com/office/drawing/2014/main" id="{5F397871-B669-4F5D-942D-DDF8E43E44C5}"/>
              </a:ext>
            </a:extLst>
          </p:cNvPr>
          <p:cNvSpPr/>
          <p:nvPr/>
        </p:nvSpPr>
        <p:spPr>
          <a:xfrm>
            <a:off x="6445624" y="4380155"/>
            <a:ext cx="1622611"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8" name="Rectangle 137">
            <a:extLst>
              <a:ext uri="{FF2B5EF4-FFF2-40B4-BE49-F238E27FC236}">
                <a16:creationId xmlns:a16="http://schemas.microsoft.com/office/drawing/2014/main" id="{C9B012F9-D10A-43CE-9BF8-E1C1796D7141}"/>
              </a:ext>
            </a:extLst>
          </p:cNvPr>
          <p:cNvSpPr/>
          <p:nvPr/>
        </p:nvSpPr>
        <p:spPr>
          <a:xfrm>
            <a:off x="9397701" y="4333922"/>
            <a:ext cx="1962374"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5789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7" grpId="0" animBg="1"/>
      <p:bldP spid="1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 RBAC </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25315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Resource locks</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32434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E02F-D881-4B20-A60F-B7014A6F8008}"/>
              </a:ext>
            </a:extLst>
          </p:cNvPr>
          <p:cNvSpPr>
            <a:spLocks noGrp="1"/>
          </p:cNvSpPr>
          <p:nvPr>
            <p:ph type="title"/>
          </p:nvPr>
        </p:nvSpPr>
        <p:spPr>
          <a:xfrm>
            <a:off x="152400" y="304800"/>
            <a:ext cx="11430000" cy="685800"/>
          </a:xfrm>
        </p:spPr>
        <p:txBody>
          <a:bodyPr/>
          <a:lstStyle/>
          <a:p>
            <a:r>
              <a:rPr lang="en-US" dirty="0"/>
              <a:t>Resource Lock</a:t>
            </a:r>
            <a:endParaRPr lang="de-CH" dirty="0"/>
          </a:p>
        </p:txBody>
      </p:sp>
      <p:pic>
        <p:nvPicPr>
          <p:cNvPr id="6" name="Content Placeholder 5">
            <a:extLst>
              <a:ext uri="{FF2B5EF4-FFF2-40B4-BE49-F238E27FC236}">
                <a16:creationId xmlns:a16="http://schemas.microsoft.com/office/drawing/2014/main" id="{91AFB7ED-9A6A-45DA-A457-56F69F1DEB9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73044" y="1401900"/>
            <a:ext cx="2915829" cy="4526204"/>
          </a:xfrm>
        </p:spPr>
      </p:pic>
      <p:sp>
        <p:nvSpPr>
          <p:cNvPr id="4" name="Slide Number Placeholder 3">
            <a:extLst>
              <a:ext uri="{FF2B5EF4-FFF2-40B4-BE49-F238E27FC236}">
                <a16:creationId xmlns:a16="http://schemas.microsoft.com/office/drawing/2014/main" id="{DB12C939-28B6-4129-80C9-8B936DED4E40}"/>
              </a:ext>
            </a:extLst>
          </p:cNvPr>
          <p:cNvSpPr>
            <a:spLocks noGrp="1"/>
          </p:cNvSpPr>
          <p:nvPr>
            <p:ph type="sldNum" sz="quarter" idx="14"/>
          </p:nvPr>
        </p:nvSpPr>
        <p:spPr/>
        <p:txBody>
          <a:bodyPr/>
          <a:lstStyle/>
          <a:p>
            <a:pPr>
              <a:defRPr/>
            </a:pPr>
            <a:fld id="{A0AE9EC9-F182-4A35-8041-CBBE9CFA6E78}" type="slidenum">
              <a:rPr lang="en-US" smtClean="0"/>
              <a:pPr>
                <a:defRPr/>
              </a:pPr>
              <a:t>23</a:t>
            </a:fld>
            <a:endParaRPr lang="en-US" dirty="0"/>
          </a:p>
        </p:txBody>
      </p:sp>
      <p:pic>
        <p:nvPicPr>
          <p:cNvPr id="8" name="Picture 7">
            <a:extLst>
              <a:ext uri="{FF2B5EF4-FFF2-40B4-BE49-F238E27FC236}">
                <a16:creationId xmlns:a16="http://schemas.microsoft.com/office/drawing/2014/main" id="{1CDA24FD-BE4F-4051-A44B-42FCD3933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2172" y="1402353"/>
            <a:ext cx="3810532" cy="1648055"/>
          </a:xfrm>
          <a:prstGeom prst="rect">
            <a:avLst/>
          </a:prstGeom>
        </p:spPr>
      </p:pic>
      <p:pic>
        <p:nvPicPr>
          <p:cNvPr id="10" name="Picture 9">
            <a:extLst>
              <a:ext uri="{FF2B5EF4-FFF2-40B4-BE49-F238E27FC236}">
                <a16:creationId xmlns:a16="http://schemas.microsoft.com/office/drawing/2014/main" id="{1ED27D22-43CE-4F09-B218-023E6D5B8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4075" y="1401900"/>
            <a:ext cx="3810532" cy="3162741"/>
          </a:xfrm>
          <a:prstGeom prst="rect">
            <a:avLst/>
          </a:prstGeom>
        </p:spPr>
      </p:pic>
      <p:sp>
        <p:nvSpPr>
          <p:cNvPr id="11" name="Arrow: Right 10">
            <a:extLst>
              <a:ext uri="{FF2B5EF4-FFF2-40B4-BE49-F238E27FC236}">
                <a16:creationId xmlns:a16="http://schemas.microsoft.com/office/drawing/2014/main" id="{68AD8A77-F18A-46CB-80A0-E5D0511BE893}"/>
              </a:ext>
            </a:extLst>
          </p:cNvPr>
          <p:cNvSpPr/>
          <p:nvPr/>
        </p:nvSpPr>
        <p:spPr>
          <a:xfrm>
            <a:off x="3303445"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 name="Arrow: Right 11">
            <a:extLst>
              <a:ext uri="{FF2B5EF4-FFF2-40B4-BE49-F238E27FC236}">
                <a16:creationId xmlns:a16="http://schemas.microsoft.com/office/drawing/2014/main" id="{7DEB7B30-75E9-4F4E-9FEE-A02C778CA20F}"/>
              </a:ext>
            </a:extLst>
          </p:cNvPr>
          <p:cNvSpPr/>
          <p:nvPr/>
        </p:nvSpPr>
        <p:spPr>
          <a:xfrm>
            <a:off x="7681312"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 name="TextBox 12">
            <a:extLst>
              <a:ext uri="{FF2B5EF4-FFF2-40B4-BE49-F238E27FC236}">
                <a16:creationId xmlns:a16="http://schemas.microsoft.com/office/drawing/2014/main" id="{A65726BE-0462-466B-B521-40BC858AC48B}"/>
              </a:ext>
            </a:extLst>
          </p:cNvPr>
          <p:cNvSpPr txBox="1"/>
          <p:nvPr/>
        </p:nvSpPr>
        <p:spPr>
          <a:xfrm>
            <a:off x="3462886" y="3260186"/>
            <a:ext cx="4218778"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Lock a Subscription, resource group, or resource to prevent accidental deletion or modification.</a:t>
            </a:r>
          </a:p>
          <a:p>
            <a:pPr marL="285750" indent="-285750">
              <a:buFont typeface="Arial" panose="020B0604020202020204" pitchFamily="34" charset="0"/>
              <a:buChar char="•"/>
            </a:pPr>
            <a:r>
              <a:rPr lang="en-US" sz="1400" b="1" dirty="0" err="1">
                <a:solidFill>
                  <a:schemeClr val="bg1"/>
                </a:solidFill>
              </a:rPr>
              <a:t>CanNotDelete</a:t>
            </a:r>
            <a:r>
              <a:rPr lang="en-US" sz="1400" b="1" dirty="0">
                <a:solidFill>
                  <a:schemeClr val="bg1"/>
                </a:solidFill>
              </a:rPr>
              <a:t> / </a:t>
            </a:r>
            <a:r>
              <a:rPr lang="en-US" sz="1400" b="1" dirty="0" err="1">
                <a:solidFill>
                  <a:schemeClr val="bg1"/>
                </a:solidFill>
              </a:rPr>
              <a:t>ReadOnly</a:t>
            </a:r>
            <a:r>
              <a:rPr lang="en-US" sz="1400" b="1" dirty="0">
                <a:solidFill>
                  <a:schemeClr val="bg1"/>
                </a:solidFill>
              </a:rPr>
              <a:t> </a:t>
            </a:r>
          </a:p>
          <a:p>
            <a:pPr marL="285750" indent="-285750">
              <a:buFont typeface="Arial" panose="020B0604020202020204" pitchFamily="34" charset="0"/>
              <a:buChar char="•"/>
            </a:pPr>
            <a:r>
              <a:rPr lang="en-US" sz="1400" dirty="0">
                <a:solidFill>
                  <a:schemeClr val="bg1"/>
                </a:solidFill>
              </a:rPr>
              <a:t>Locks apply only to management operations, not to resources functions </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b="1" dirty="0">
                <a:solidFill>
                  <a:schemeClr val="bg1"/>
                </a:solidFill>
              </a:rPr>
              <a:t>Caution</a:t>
            </a:r>
            <a:r>
              <a:rPr lang="en-US" sz="1400" dirty="0">
                <a:solidFill>
                  <a:schemeClr val="bg1"/>
                </a:solidFill>
              </a:rPr>
              <a:t>: </a:t>
            </a:r>
            <a:r>
              <a:rPr lang="en-US" sz="1400" dirty="0" err="1">
                <a:solidFill>
                  <a:schemeClr val="bg1"/>
                </a:solidFill>
              </a:rPr>
              <a:t>ReadOnly</a:t>
            </a:r>
            <a:r>
              <a:rPr lang="en-US" sz="1400" dirty="0">
                <a:solidFill>
                  <a:schemeClr val="bg1"/>
                </a:solidFill>
              </a:rPr>
              <a:t> can cause unexpected results</a:t>
            </a:r>
          </a:p>
          <a:p>
            <a:pPr marL="742950" lvl="1" indent="-285750">
              <a:buFont typeface="Arial" panose="020B0604020202020204" pitchFamily="34" charset="0"/>
              <a:buChar char="•"/>
            </a:pPr>
            <a:r>
              <a:rPr lang="en-US" sz="1400" dirty="0">
                <a:solidFill>
                  <a:schemeClr val="bg1"/>
                </a:solidFill>
              </a:rPr>
              <a:t>Lock on a storage account prevents all users from listing keys</a:t>
            </a:r>
          </a:p>
          <a:p>
            <a:pPr marL="742950" lvl="1" indent="-285750">
              <a:buFont typeface="Arial" panose="020B0604020202020204" pitchFamily="34" charset="0"/>
              <a:buChar char="•"/>
            </a:pPr>
            <a:r>
              <a:rPr lang="en-US" sz="1400" dirty="0">
                <a:solidFill>
                  <a:schemeClr val="bg1"/>
                </a:solidFill>
              </a:rPr>
              <a:t>Lock on App Service prevents Visual Studio Server Explorer from displaying files for the resource because that interaction requires write access</a:t>
            </a:r>
            <a:endParaRPr lang="de-CH" sz="1400" dirty="0">
              <a:solidFill>
                <a:schemeClr val="bg1"/>
              </a:solidFill>
            </a:endParaRPr>
          </a:p>
        </p:txBody>
      </p:sp>
      <p:sp>
        <p:nvSpPr>
          <p:cNvPr id="42" name="TextBox 41">
            <a:extLst>
              <a:ext uri="{FF2B5EF4-FFF2-40B4-BE49-F238E27FC236}">
                <a16:creationId xmlns:a16="http://schemas.microsoft.com/office/drawing/2014/main" id="{16D953EB-C15B-4F05-BC24-AF15C36E6CF1}"/>
              </a:ext>
            </a:extLst>
          </p:cNvPr>
          <p:cNvSpPr txBox="1"/>
          <p:nvPr/>
        </p:nvSpPr>
        <p:spPr>
          <a:xfrm>
            <a:off x="8855937" y="416276"/>
            <a:ext cx="1388497" cy="634020"/>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43" name="Rectangle 42">
            <a:extLst>
              <a:ext uri="{FF2B5EF4-FFF2-40B4-BE49-F238E27FC236}">
                <a16:creationId xmlns:a16="http://schemas.microsoft.com/office/drawing/2014/main" id="{9872AE05-389C-4147-B061-C18F53F0F543}"/>
              </a:ext>
            </a:extLst>
          </p:cNvPr>
          <p:cNvSpPr/>
          <p:nvPr/>
        </p:nvSpPr>
        <p:spPr bwMode="auto">
          <a:xfrm>
            <a:off x="8487220" y="359924"/>
            <a:ext cx="3254406" cy="748552"/>
          </a:xfrm>
          <a:prstGeom prst="rect">
            <a:avLst/>
          </a:prstGeom>
          <a:noFill/>
          <a:ln w="952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4C72B1D6-AA96-49AE-B62A-7DC88FDD3BB9}"/>
              </a:ext>
            </a:extLst>
          </p:cNvPr>
          <p:cNvSpPr txBox="1"/>
          <p:nvPr/>
        </p:nvSpPr>
        <p:spPr>
          <a:xfrm>
            <a:off x="10414975" y="500914"/>
            <a:ext cx="133887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5" name="Group 44">
            <a:extLst>
              <a:ext uri="{FF2B5EF4-FFF2-40B4-BE49-F238E27FC236}">
                <a16:creationId xmlns:a16="http://schemas.microsoft.com/office/drawing/2014/main" id="{D7852EDD-FF9D-4165-901E-1E3165F49092}"/>
              </a:ext>
            </a:extLst>
          </p:cNvPr>
          <p:cNvGrpSpPr/>
          <p:nvPr/>
        </p:nvGrpSpPr>
        <p:grpSpPr>
          <a:xfrm>
            <a:off x="8595228" y="571696"/>
            <a:ext cx="374887" cy="323178"/>
            <a:chOff x="1031412" y="1905042"/>
            <a:chExt cx="565643" cy="487623"/>
          </a:xfrm>
        </p:grpSpPr>
        <p:sp>
          <p:nvSpPr>
            <p:cNvPr id="46" name="Isosceles Triangle 45">
              <a:extLst>
                <a:ext uri="{FF2B5EF4-FFF2-40B4-BE49-F238E27FC236}">
                  <a16:creationId xmlns:a16="http://schemas.microsoft.com/office/drawing/2014/main" id="{FB0C4DD2-5958-4550-92EB-33272FDB134F}"/>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8EE131E3-4B18-43BB-BAF3-AF70FAA93058}"/>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grpSp>
        <p:nvGrpSpPr>
          <p:cNvPr id="48" name="Group 47">
            <a:extLst>
              <a:ext uri="{FF2B5EF4-FFF2-40B4-BE49-F238E27FC236}">
                <a16:creationId xmlns:a16="http://schemas.microsoft.com/office/drawing/2014/main" id="{484FD896-F40A-40FF-BACF-64815AE81100}"/>
              </a:ext>
            </a:extLst>
          </p:cNvPr>
          <p:cNvGrpSpPr/>
          <p:nvPr/>
        </p:nvGrpSpPr>
        <p:grpSpPr>
          <a:xfrm>
            <a:off x="10184547" y="585380"/>
            <a:ext cx="301680" cy="301680"/>
            <a:chOff x="3525723" y="2983289"/>
            <a:chExt cx="487297" cy="487297"/>
          </a:xfrm>
        </p:grpSpPr>
        <p:sp>
          <p:nvSpPr>
            <p:cNvPr id="49" name="Oval 48">
              <a:extLst>
                <a:ext uri="{FF2B5EF4-FFF2-40B4-BE49-F238E27FC236}">
                  <a16:creationId xmlns:a16="http://schemas.microsoft.com/office/drawing/2014/main" id="{2864F9B3-BEFE-4B17-9785-0B91AC405F97}"/>
                </a:ext>
              </a:extLst>
            </p:cNvPr>
            <p:cNvSpPr/>
            <p:nvPr/>
          </p:nvSpPr>
          <p:spPr bwMode="auto">
            <a:xfrm>
              <a:off x="3525723" y="2983289"/>
              <a:ext cx="487297" cy="48729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D824C6D4-35FD-48D1-B209-820818AD5CAB}"/>
                </a:ext>
              </a:extLst>
            </p:cNvPr>
            <p:cNvGrpSpPr/>
            <p:nvPr/>
          </p:nvGrpSpPr>
          <p:grpSpPr>
            <a:xfrm>
              <a:off x="3535105" y="3089766"/>
              <a:ext cx="468533" cy="322907"/>
              <a:chOff x="3490013" y="3245958"/>
              <a:chExt cx="468533" cy="322907"/>
            </a:xfrm>
          </p:grpSpPr>
          <p:pic>
            <p:nvPicPr>
              <p:cNvPr id="51" name="Graphic 50" descr="Line Arrow: Counterclockwise curve">
                <a:extLst>
                  <a:ext uri="{FF2B5EF4-FFF2-40B4-BE49-F238E27FC236}">
                    <a16:creationId xmlns:a16="http://schemas.microsoft.com/office/drawing/2014/main" id="{8D7B9DBE-CC3A-4641-98DA-3D99CD751C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1398" flipH="1">
                <a:off x="3637008" y="3247328"/>
                <a:ext cx="321538" cy="321537"/>
              </a:xfrm>
              <a:prstGeom prst="rect">
                <a:avLst/>
              </a:prstGeom>
            </p:spPr>
          </p:pic>
          <p:pic>
            <p:nvPicPr>
              <p:cNvPr id="52" name="Graphic 51" descr="Line Arrow: Counterclockwise curve">
                <a:extLst>
                  <a:ext uri="{FF2B5EF4-FFF2-40B4-BE49-F238E27FC236}">
                    <a16:creationId xmlns:a16="http://schemas.microsoft.com/office/drawing/2014/main" id="{7A5CF374-EFC3-41AF-BF7A-F2C5FCEF79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278602">
                <a:off x="3490013" y="3245958"/>
                <a:ext cx="321538" cy="321537"/>
              </a:xfrm>
              <a:prstGeom prst="rect">
                <a:avLst/>
              </a:prstGeom>
            </p:spPr>
          </p:pic>
        </p:grpSp>
      </p:grpSp>
      <p:grpSp>
        <p:nvGrpSpPr>
          <p:cNvPr id="53" name="Group 52">
            <a:extLst>
              <a:ext uri="{FF2B5EF4-FFF2-40B4-BE49-F238E27FC236}">
                <a16:creationId xmlns:a16="http://schemas.microsoft.com/office/drawing/2014/main" id="{BFDAA891-5F55-49B5-BA75-41A849B08063}"/>
              </a:ext>
            </a:extLst>
          </p:cNvPr>
          <p:cNvGrpSpPr/>
          <p:nvPr/>
        </p:nvGrpSpPr>
        <p:grpSpPr>
          <a:xfrm>
            <a:off x="5679956" y="974286"/>
            <a:ext cx="374887" cy="323178"/>
            <a:chOff x="1031412" y="1905042"/>
            <a:chExt cx="565643" cy="487623"/>
          </a:xfrm>
        </p:grpSpPr>
        <p:sp>
          <p:nvSpPr>
            <p:cNvPr id="54" name="Isosceles Triangle 53">
              <a:extLst>
                <a:ext uri="{FF2B5EF4-FFF2-40B4-BE49-F238E27FC236}">
                  <a16:creationId xmlns:a16="http://schemas.microsoft.com/office/drawing/2014/main" id="{F559616C-D93E-4D25-BFDA-729F7F1D3A3B}"/>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64C1261C-CA6F-4232-B517-6E0649F2A4E3}"/>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spTree>
    <p:extLst>
      <p:ext uri="{BB962C8B-B14F-4D97-AF65-F5344CB8AC3E}">
        <p14:creationId xmlns:p14="http://schemas.microsoft.com/office/powerpoint/2010/main" val="559555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Resource locks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50657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873FE1-A5AC-4F1E-A59D-D34649209421}"/>
              </a:ext>
            </a:extLst>
          </p:cNvPr>
          <p:cNvSpPr>
            <a:spLocks noGrp="1"/>
          </p:cNvSpPr>
          <p:nvPr>
            <p:ph type="title"/>
          </p:nvPr>
        </p:nvSpPr>
        <p:spPr/>
        <p:txBody>
          <a:bodyPr/>
          <a:lstStyle/>
          <a:p>
            <a:r>
              <a:rPr lang="en-US" dirty="0"/>
              <a:t>Azure Policy</a:t>
            </a:r>
            <a:endParaRPr lang="sv-SE" dirty="0"/>
          </a:p>
        </p:txBody>
      </p:sp>
      <p:sp>
        <p:nvSpPr>
          <p:cNvPr id="5" name="Text Placeholder 4">
            <a:extLst>
              <a:ext uri="{FF2B5EF4-FFF2-40B4-BE49-F238E27FC236}">
                <a16:creationId xmlns:a16="http://schemas.microsoft.com/office/drawing/2014/main" id="{FAC0DDBB-B373-44A7-84DA-644C0EB1A4B0}"/>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603716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344130" y="5316014"/>
            <a:ext cx="3389562"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Remediation</a:t>
            </a:r>
          </a:p>
          <a:p>
            <a:pPr algn="ctr" defTabSz="914120" fontAlgn="base">
              <a:lnSpc>
                <a:spcPct val="90000"/>
              </a:lnSpc>
              <a:spcBef>
                <a:spcPct val="0"/>
              </a:spcBef>
              <a:spcAft>
                <a:spcPct val="0"/>
              </a:spcAft>
              <a:defRPr/>
            </a:pPr>
            <a:endParaRPr lang="en-US" sz="1961" kern="0">
              <a:ln w="3175">
                <a:noFill/>
              </a:ln>
              <a:solidFill>
                <a:srgbClr val="002050"/>
              </a:solidFill>
              <a:latin typeface="Segoe UI Semibold" panose="020B0702040204020203" pitchFamily="34" charset="0"/>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59731" y="5317081"/>
            <a:ext cx="3373485"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10430" y="5317081"/>
            <a:ext cx="3380479"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Apply policies</a:t>
            </a:r>
            <a:br>
              <a:rPr lang="en-US" sz="1961" kern="0">
                <a:ln w="3175">
                  <a:noFill/>
                </a:ln>
                <a:solidFill>
                  <a:srgbClr val="002050"/>
                </a:solidFill>
                <a:latin typeface="Segoe UI Semibold" panose="020B0702040204020203" pitchFamily="34" charset="0"/>
                <a:cs typeface="Segoe UI" pitchFamily="34" charset="0"/>
              </a:rPr>
            </a:br>
            <a:r>
              <a:rPr lang="en-US" sz="1961" kern="0">
                <a:ln w="3175">
                  <a:noFill/>
                </a:ln>
                <a:solidFill>
                  <a:srgbClr val="002050"/>
                </a:solidFill>
                <a:latin typeface="Segoe UI Semibold" panose="020B0702040204020203" pitchFamily="34" charset="0"/>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53957" y="2461437"/>
            <a:ext cx="3101908" cy="870807"/>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Turn on built-in policies </a:t>
            </a:r>
            <a:br>
              <a:rPr lang="en-US" sz="1371">
                <a:solidFill>
                  <a:srgbClr val="353535"/>
                </a:solidFill>
                <a:latin typeface="Segoe UI" panose="020B0502040204020203" pitchFamily="34" charset="0"/>
                <a:cs typeface="Segoe UI" panose="020B0502040204020203" pitchFamily="34" charset="0"/>
              </a:rPr>
            </a:br>
            <a:r>
              <a:rPr lang="en-US" sz="1371">
                <a:solidFill>
                  <a:srgbClr val="353535"/>
                </a:solidFill>
                <a:latin typeface="Segoe UI" panose="020B0502040204020203" pitchFamily="34" charset="0"/>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53959" y="3304058"/>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53959" y="4047726"/>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881570" y="2511541"/>
            <a:ext cx="3014599"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policies to a Management Group with control across your </a:t>
            </a:r>
            <a:br>
              <a:rPr lang="en-US" sz="1371" kern="0">
                <a:solidFill>
                  <a:srgbClr val="353535"/>
                </a:solidFill>
              </a:rPr>
            </a:br>
            <a:r>
              <a:rPr lang="en-US" sz="1371" kern="0">
                <a:solidFill>
                  <a:srgbClr val="353535"/>
                </a:solidFill>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881571" y="3277505"/>
            <a:ext cx="3014597"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8913334" y="2618652"/>
            <a:ext cx="3010093"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8913334" y="3338555"/>
            <a:ext cx="3010093" cy="709312"/>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Remediation on existing resources </a:t>
            </a:r>
            <a:r>
              <a:rPr lang="en-US" sz="1600">
                <a:solidFill>
                  <a:srgbClr val="353535"/>
                </a:solidFill>
              </a:rPr>
              <a:t>(</a:t>
            </a:r>
            <a:r>
              <a:rPr lang="en-US" sz="1400" kern="0">
                <a:solidFill>
                  <a:srgbClr val="D83B01"/>
                </a:solidFill>
                <a:latin typeface="Segoe UI Semibold" panose="020B0702040204020203" pitchFamily="34" charset="0"/>
                <a:cs typeface="Segoe UI Semibold" panose="020B0702040204020203" pitchFamily="34" charset="0"/>
              </a:rPr>
              <a:t>NEW</a:t>
            </a:r>
            <a:r>
              <a:rPr lang="en-US" sz="1600">
                <a:solidFill>
                  <a:srgbClr val="353535"/>
                </a:solidFill>
              </a:rPr>
              <a:t>)</a:t>
            </a:r>
            <a:endParaRPr lang="en-US" sz="1371" kern="0">
              <a:solidFill>
                <a:srgbClr val="353535"/>
              </a:solidFill>
            </a:endParaRP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120160" y="1900623"/>
            <a:ext cx="0" cy="4220309"/>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060462" y="1942711"/>
            <a:ext cx="0" cy="4220309"/>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34828" y="2618652"/>
            <a:ext cx="359254" cy="359254"/>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34828" y="3396692"/>
            <a:ext cx="359254" cy="359254"/>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34828" y="4109405"/>
            <a:ext cx="359254" cy="359254"/>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434578" y="2618652"/>
            <a:ext cx="359254" cy="359254"/>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434578" y="3527716"/>
            <a:ext cx="359254" cy="359254"/>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434329" y="2644215"/>
            <a:ext cx="359254" cy="359254"/>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434329" y="3396692"/>
            <a:ext cx="359254" cy="359254"/>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43177" y="1627340"/>
            <a:ext cx="1006595" cy="940024"/>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770039" y="1668739"/>
            <a:ext cx="654250" cy="817811"/>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kern="0">
              <a:gradFill>
                <a:gsLst>
                  <a:gs pos="0">
                    <a:srgbClr val="505050"/>
                  </a:gs>
                  <a:gs pos="100000">
                    <a:srgbClr val="505050"/>
                  </a:gs>
                </a:gsLst>
                <a:lin ang="5400000" scaled="1"/>
              </a:gradFill>
              <a:latin typeface="Segoe UI"/>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450561" y="1633971"/>
            <a:ext cx="1086446" cy="850879"/>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881571" y="4142736"/>
            <a:ext cx="3014597"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434578" y="4211618"/>
            <a:ext cx="359254" cy="359254"/>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675685" y="281857"/>
            <a:ext cx="10991275" cy="553982"/>
          </a:xfrm>
        </p:spPr>
        <p:txBody>
          <a:bodyPr>
            <a:normAutofit fontScale="90000"/>
          </a:bodyPr>
          <a:lstStyle/>
          <a:p>
            <a:r>
              <a:rPr lang="en-US">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55089" y="4742228"/>
            <a:ext cx="3101907" cy="479601"/>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VM In-Guest Policy (</a:t>
            </a:r>
            <a:r>
              <a:rPr lang="en-US" sz="1200" kern="0">
                <a:solidFill>
                  <a:srgbClr val="D83B01"/>
                </a:solidFill>
                <a:latin typeface="Segoe UI Semibold" panose="020B0702040204020203" pitchFamily="34" charset="0"/>
                <a:cs typeface="Segoe UI Semibold" panose="020B0702040204020203" pitchFamily="34" charset="0"/>
              </a:rPr>
              <a:t>NEW</a:t>
            </a:r>
            <a:r>
              <a:rPr lang="en-US" sz="1371">
                <a:solidFill>
                  <a:srgbClr val="353535"/>
                </a:solidFill>
                <a:latin typeface="Segoe UI" panose="020B0502040204020203" pitchFamily="34" charset="0"/>
                <a:cs typeface="Segoe UI" panose="020B0502040204020203" pitchFamily="34" charset="0"/>
              </a:rPr>
              <a:t>)</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35958" y="4803908"/>
            <a:ext cx="359254" cy="359254"/>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3"/>
          <a:stretch>
            <a:fillRect/>
          </a:stretch>
        </p:blipFill>
        <p:spPr>
          <a:xfrm>
            <a:off x="3336460" y="338500"/>
            <a:ext cx="496756" cy="496756"/>
          </a:xfrm>
          <a:prstGeom prst="rect">
            <a:avLst/>
          </a:prstGeom>
        </p:spPr>
      </p:pic>
    </p:spTree>
    <p:extLst>
      <p:ext uri="{BB962C8B-B14F-4D97-AF65-F5344CB8AC3E}">
        <p14:creationId xmlns:p14="http://schemas.microsoft.com/office/powerpoint/2010/main" val="1926549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BD933AD-3C47-43D0-946E-0FB0D0853D52}"/>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20844"/>
            <a:ext cx="509584" cy="5057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Image result for cross icons">
            <a:extLst>
              <a:ext uri="{FF2B5EF4-FFF2-40B4-BE49-F238E27FC236}">
                <a16:creationId xmlns:a16="http://schemas.microsoft.com/office/drawing/2014/main" id="{77D327D3-51DD-4294-B95D-C329164D6B8A}"/>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46121" y="3478429"/>
            <a:ext cx="277971" cy="27797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3E64C3F-EFF7-4934-A842-59AFDC007C1B}"/>
              </a:ext>
            </a:extLst>
          </p:cNvPr>
          <p:cNvGrpSpPr/>
          <p:nvPr/>
        </p:nvGrpSpPr>
        <p:grpSpPr>
          <a:xfrm>
            <a:off x="1644068" y="2492156"/>
            <a:ext cx="759507" cy="2793194"/>
            <a:chOff x="1676390" y="2541497"/>
            <a:chExt cx="774848" cy="2849607"/>
          </a:xfrm>
        </p:grpSpPr>
        <p:sp>
          <p:nvSpPr>
            <p:cNvPr id="18" name="people_4">
              <a:extLst>
                <a:ext uri="{FF2B5EF4-FFF2-40B4-BE49-F238E27FC236}">
                  <a16:creationId xmlns:a16="http://schemas.microsoft.com/office/drawing/2014/main" id="{277CC6FB-065E-4835-B304-8B5D2B0217A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2" name="Picture 20" descr="Image result for software icons">
              <a:extLst>
                <a:ext uri="{FF2B5EF4-FFF2-40B4-BE49-F238E27FC236}">
                  <a16:creationId xmlns:a16="http://schemas.microsoft.com/office/drawing/2014/main" id="{00F7CD96-1ED7-427D-98AB-F9BDBD72CB8F}"/>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D01EC98-C47D-4862-8E1F-035DD346C0E9}"/>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4" name="TextBox 23">
              <a:extLst>
                <a:ext uri="{FF2B5EF4-FFF2-40B4-BE49-F238E27FC236}">
                  <a16:creationId xmlns:a16="http://schemas.microsoft.com/office/drawing/2014/main" id="{38808898-2EB9-469E-BE53-7EEE1758C83F}"/>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2454903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4.5928E-6 1.28007E-6 L 0.18381 -0.00114 " pathEditMode="relative" rAng="0" ptsTypes="AA">
                                      <p:cBhvr>
                                        <p:cTn id="15" dur="2000" fill="hold"/>
                                        <p:tgtEl>
                                          <p:spTgt spid="21"/>
                                        </p:tgtEl>
                                        <p:attrNameLst>
                                          <p:attrName>ppt_x</p:attrName>
                                          <p:attrName>ppt_y</p:attrName>
                                        </p:attrNameLst>
                                      </p:cBhvr>
                                      <p:rCtr x="9191" y="-68"/>
                                    </p:animMotion>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1032"/>
                                        </p:tgtEl>
                                      </p:cBhvr>
                                    </p:animEffect>
                                    <p:animScale>
                                      <p:cBhvr>
                                        <p:cTn id="20" dur="250" autoRev="1" fill="hold"/>
                                        <p:tgtEl>
                                          <p:spTgt spid="1032"/>
                                        </p:tgtEl>
                                      </p:cBhvr>
                                      <p:by x="105000" y="105000"/>
                                    </p:animScale>
                                  </p:childTnLst>
                                </p:cTn>
                              </p:par>
                              <p:par>
                                <p:cTn id="21" presetID="1" presetClass="entr" presetSubtype="0" fill="hold" nodeType="withEffect">
                                  <p:stCondLst>
                                    <p:cond delay="230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21"/>
                                        </p:tgtEl>
                                        <p:attrNameLst>
                                          <p:attrName>ppt_x</p:attrName>
                                        </p:attrNameLst>
                                      </p:cBhvr>
                                      <p:tavLst>
                                        <p:tav tm="0">
                                          <p:val>
                                            <p:strVal val="ppt_x"/>
                                          </p:val>
                                        </p:tav>
                                        <p:tav tm="100000">
                                          <p:val>
                                            <p:strVal val="ppt_x"/>
                                          </p:val>
                                        </p:tav>
                                      </p:tavLst>
                                    </p:anim>
                                    <p:anim calcmode="lin" valueType="num">
                                      <p:cBhvr additive="base">
                                        <p:cTn id="27" dur="500"/>
                                        <p:tgtEl>
                                          <p:spTgt spid="21"/>
                                        </p:tgtEl>
                                        <p:attrNameLst>
                                          <p:attrName>ppt_y</p:attrName>
                                        </p:attrNameLst>
                                      </p:cBhvr>
                                      <p:tavLst>
                                        <p:tav tm="0">
                                          <p:val>
                                            <p:strVal val="ppt_y"/>
                                          </p:val>
                                        </p:tav>
                                        <p:tav tm="100000">
                                          <p:val>
                                            <p:strVal val="1+ppt_h/2"/>
                                          </p:val>
                                        </p:tav>
                                      </p:tavLst>
                                    </p:anim>
                                    <p:set>
                                      <p:cBhvr>
                                        <p:cTn id="2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DCC8D85-2A1D-4CF1-86F0-A7600872AD13}"/>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10752"/>
            <a:ext cx="519754" cy="5158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Image result for check icons">
            <a:extLst>
              <a:ext uri="{FF2B5EF4-FFF2-40B4-BE49-F238E27FC236}">
                <a16:creationId xmlns:a16="http://schemas.microsoft.com/office/drawing/2014/main" id="{30BBD027-790B-4E1E-A8C1-1E6343BF5B39}"/>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55513" y="3516292"/>
            <a:ext cx="249018" cy="2134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576E0936-79C8-4A54-B774-6456A41E0F96}"/>
              </a:ext>
            </a:extLst>
          </p:cNvPr>
          <p:cNvSpPr/>
          <p:nvPr/>
        </p:nvSpPr>
        <p:spPr>
          <a:xfrm>
            <a:off x="7525557" y="3437275"/>
            <a:ext cx="1591489" cy="584293"/>
          </a:xfrm>
          <a:prstGeom prst="roundRect">
            <a:avLst>
              <a:gd name="adj" fmla="val 0"/>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cs typeface="Times New Roman" panose="02020603050405020304" pitchFamily="18" charset="0"/>
              </a:rPr>
              <a:t>Resource</a:t>
            </a:r>
          </a:p>
        </p:txBody>
      </p:sp>
      <p:pic>
        <p:nvPicPr>
          <p:cNvPr id="22" name="Picture 21">
            <a:extLst>
              <a:ext uri="{FF2B5EF4-FFF2-40B4-BE49-F238E27FC236}">
                <a16:creationId xmlns:a16="http://schemas.microsoft.com/office/drawing/2014/main" id="{947315A1-953E-45E1-8431-230DDC4B0B4C}"/>
              </a:ext>
            </a:extLst>
          </p:cNvPr>
          <p:cNvPicPr>
            <a:picLocks noChangeAspect="1"/>
          </p:cNvPicPr>
          <p:nvPr/>
        </p:nvPicPr>
        <p:blipFill>
          <a:blip r:embed="rId7">
            <a:biLevel thresh="25000"/>
          </a:blip>
          <a:stretch>
            <a:fillRect/>
          </a:stretch>
        </p:blipFill>
        <p:spPr>
          <a:xfrm>
            <a:off x="8541320" y="3286082"/>
            <a:ext cx="495633" cy="495633"/>
          </a:xfrm>
          <a:prstGeom prst="rect">
            <a:avLst/>
          </a:prstGeom>
          <a:noFill/>
        </p:spPr>
      </p:pic>
      <p:grpSp>
        <p:nvGrpSpPr>
          <p:cNvPr id="23" name="Group 22">
            <a:extLst>
              <a:ext uri="{FF2B5EF4-FFF2-40B4-BE49-F238E27FC236}">
                <a16:creationId xmlns:a16="http://schemas.microsoft.com/office/drawing/2014/main" id="{77BD3C4D-FA99-45CE-93B9-734B25E55BFC}"/>
              </a:ext>
            </a:extLst>
          </p:cNvPr>
          <p:cNvGrpSpPr/>
          <p:nvPr/>
        </p:nvGrpSpPr>
        <p:grpSpPr>
          <a:xfrm>
            <a:off x="1644068" y="2492156"/>
            <a:ext cx="759507" cy="2793194"/>
            <a:chOff x="1676390" y="2541497"/>
            <a:chExt cx="774848" cy="2849607"/>
          </a:xfrm>
        </p:grpSpPr>
        <p:sp>
          <p:nvSpPr>
            <p:cNvPr id="24" name="people_4">
              <a:extLst>
                <a:ext uri="{FF2B5EF4-FFF2-40B4-BE49-F238E27FC236}">
                  <a16:creationId xmlns:a16="http://schemas.microsoft.com/office/drawing/2014/main" id="{D2A3FECE-1CC2-4019-B4DB-8D4FBF85741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5" name="Picture 20" descr="Image result for software icons">
              <a:extLst>
                <a:ext uri="{FF2B5EF4-FFF2-40B4-BE49-F238E27FC236}">
                  <a16:creationId xmlns:a16="http://schemas.microsoft.com/office/drawing/2014/main" id="{2811AAFB-5B91-4F93-9193-DA366F83F55E}"/>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28AC2FC-E93A-47D1-91E1-C804F005C0C6}"/>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7" name="TextBox 26">
              <a:extLst>
                <a:ext uri="{FF2B5EF4-FFF2-40B4-BE49-F238E27FC236}">
                  <a16:creationId xmlns:a16="http://schemas.microsoft.com/office/drawing/2014/main" id="{53B7459E-46C4-409A-9005-0520721FF7D9}"/>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3080322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5928E-6 1.28007E-6 L 0.18381 -0.00114 " pathEditMode="relative" rAng="0" ptsTypes="AA">
                                      <p:cBhvr>
                                        <p:cTn id="11" dur="2000" fill="hold"/>
                                        <p:tgtEl>
                                          <p:spTgt spid="21"/>
                                        </p:tgtEl>
                                        <p:attrNameLst>
                                          <p:attrName>ppt_x</p:attrName>
                                          <p:attrName>ppt_y</p:attrName>
                                        </p:attrNameLst>
                                      </p:cBhvr>
                                      <p:rCtr x="9191" y="-68"/>
                                    </p:animMotion>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1032"/>
                                        </p:tgtEl>
                                      </p:cBhvr>
                                    </p:animEffect>
                                    <p:animScale>
                                      <p:cBhvr>
                                        <p:cTn id="16" dur="250" autoRev="1" fill="hold"/>
                                        <p:tgtEl>
                                          <p:spTgt spid="1032"/>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6935D4B-2C90-4A66-86B9-DE0B0916DF7A}"/>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5" name="Rectangle 4">
            <a:extLst>
              <a:ext uri="{FF2B5EF4-FFF2-40B4-BE49-F238E27FC236}">
                <a16:creationId xmlns:a16="http://schemas.microsoft.com/office/drawing/2014/main" id="{89EC932F-0ADD-48E3-AC41-AB1816E7991A}"/>
              </a:ext>
            </a:extLst>
          </p:cNvPr>
          <p:cNvSpPr/>
          <p:nvPr/>
        </p:nvSpPr>
        <p:spPr>
          <a:xfrm>
            <a:off x="7525866" y="3437275"/>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A32C7390-88EA-42D2-AB29-D1B19F486EDB}"/>
              </a:ext>
            </a:extLst>
          </p:cNvPr>
          <p:cNvSpPr/>
          <p:nvPr/>
        </p:nvSpPr>
        <p:spPr>
          <a:xfrm>
            <a:off x="7525866" y="4115871"/>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64534250-13EA-4CA0-8424-B3ED7FAB080B}"/>
              </a:ext>
            </a:extLst>
          </p:cNvPr>
          <p:cNvSpPr/>
          <p:nvPr/>
        </p:nvSpPr>
        <p:spPr>
          <a:xfrm>
            <a:off x="7525866" y="4794467"/>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pic>
        <p:nvPicPr>
          <p:cNvPr id="11" name="Picture 10">
            <a:extLst>
              <a:ext uri="{FF2B5EF4-FFF2-40B4-BE49-F238E27FC236}">
                <a16:creationId xmlns:a16="http://schemas.microsoft.com/office/drawing/2014/main" id="{E9A3A5FA-FE9E-4499-92BF-3ADDABA69D94}"/>
              </a:ext>
            </a:extLst>
          </p:cNvPr>
          <p:cNvPicPr>
            <a:picLocks noChangeAspect="1"/>
          </p:cNvPicPr>
          <p:nvPr/>
        </p:nvPicPr>
        <p:blipFill>
          <a:blip r:embed="rId3">
            <a:biLevel thresh="25000"/>
          </a:blip>
          <a:stretch>
            <a:fillRect/>
          </a:stretch>
        </p:blipFill>
        <p:spPr>
          <a:xfrm>
            <a:off x="8541631" y="3286082"/>
            <a:ext cx="495633" cy="495633"/>
          </a:xfrm>
          <a:prstGeom prst="rect">
            <a:avLst/>
          </a:prstGeom>
          <a:noFill/>
        </p:spPr>
      </p:pic>
      <p:pic>
        <p:nvPicPr>
          <p:cNvPr id="12" name="Picture 11">
            <a:extLst>
              <a:ext uri="{FF2B5EF4-FFF2-40B4-BE49-F238E27FC236}">
                <a16:creationId xmlns:a16="http://schemas.microsoft.com/office/drawing/2014/main" id="{F78A36F0-6054-4AA5-8BC5-DD6FC83114B9}"/>
              </a:ext>
            </a:extLst>
          </p:cNvPr>
          <p:cNvPicPr>
            <a:picLocks noChangeAspect="1"/>
          </p:cNvPicPr>
          <p:nvPr/>
        </p:nvPicPr>
        <p:blipFill>
          <a:blip r:embed="rId3">
            <a:biLevel thresh="25000"/>
          </a:blip>
          <a:stretch>
            <a:fillRect/>
          </a:stretch>
        </p:blipFill>
        <p:spPr>
          <a:xfrm>
            <a:off x="8541631" y="4034782"/>
            <a:ext cx="495633" cy="495633"/>
          </a:xfrm>
          <a:prstGeom prst="rect">
            <a:avLst/>
          </a:prstGeom>
          <a:noFill/>
        </p:spPr>
      </p:pic>
      <p:pic>
        <p:nvPicPr>
          <p:cNvPr id="13" name="Picture 12">
            <a:extLst>
              <a:ext uri="{FF2B5EF4-FFF2-40B4-BE49-F238E27FC236}">
                <a16:creationId xmlns:a16="http://schemas.microsoft.com/office/drawing/2014/main" id="{64DFD8BA-3F36-4DC4-9C9A-FF7DD20AEF13}"/>
              </a:ext>
            </a:extLst>
          </p:cNvPr>
          <p:cNvPicPr>
            <a:picLocks noChangeAspect="1"/>
          </p:cNvPicPr>
          <p:nvPr/>
        </p:nvPicPr>
        <p:blipFill>
          <a:blip r:embed="rId3">
            <a:biLevel thresh="25000"/>
          </a:blip>
          <a:stretch>
            <a:fillRect/>
          </a:stretch>
        </p:blipFill>
        <p:spPr>
          <a:xfrm>
            <a:off x="8541631" y="4697319"/>
            <a:ext cx="495633" cy="495633"/>
          </a:xfrm>
          <a:prstGeom prst="rect">
            <a:avLst/>
          </a:prstGeom>
          <a:noFill/>
        </p:spPr>
      </p:pic>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pic>
        <p:nvPicPr>
          <p:cNvPr id="1038" name="Picture 14" descr="Image result for spin icon">
            <a:extLst>
              <a:ext uri="{FF2B5EF4-FFF2-40B4-BE49-F238E27FC236}">
                <a16:creationId xmlns:a16="http://schemas.microsoft.com/office/drawing/2014/main" id="{CCB45ABF-73E1-478C-965B-0A3023DB9A2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878203" y="3948130"/>
            <a:ext cx="597394" cy="59739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check icons">
            <a:extLst>
              <a:ext uri="{FF2B5EF4-FFF2-40B4-BE49-F238E27FC236}">
                <a16:creationId xmlns:a16="http://schemas.microsoft.com/office/drawing/2014/main" id="{73B06EAE-8FCE-4E1A-A827-D3A1E239BF39}"/>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3460099"/>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Image result for check icons">
            <a:extLst>
              <a:ext uri="{FF2B5EF4-FFF2-40B4-BE49-F238E27FC236}">
                <a16:creationId xmlns:a16="http://schemas.microsoft.com/office/drawing/2014/main" id="{D658EC53-9135-457B-A2BF-FD1A283726A5}"/>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4207013"/>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cross icons">
            <a:extLst>
              <a:ext uri="{FF2B5EF4-FFF2-40B4-BE49-F238E27FC236}">
                <a16:creationId xmlns:a16="http://schemas.microsoft.com/office/drawing/2014/main" id="{329C10B0-C96A-48B9-817E-64397366E8CB}"/>
              </a:ext>
            </a:extLst>
          </p:cNvPr>
          <p:cNvPicPr>
            <a:picLocks noChangeAspect="1" noChangeArrowheads="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8684446" y="4837639"/>
            <a:ext cx="283519" cy="28351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search icon">
            <a:extLst>
              <a:ext uri="{FF2B5EF4-FFF2-40B4-BE49-F238E27FC236}">
                <a16:creationId xmlns:a16="http://schemas.microsoft.com/office/drawing/2014/main" id="{07978146-446B-462B-950C-2916BBBABC3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600690" y="3350403"/>
            <a:ext cx="573208" cy="5688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63733308-33FC-4F04-A787-077676B9C87F}"/>
              </a:ext>
            </a:extLst>
          </p:cNvPr>
          <p:cNvGrpSpPr/>
          <p:nvPr/>
        </p:nvGrpSpPr>
        <p:grpSpPr>
          <a:xfrm>
            <a:off x="1644068" y="2492156"/>
            <a:ext cx="759507" cy="2793194"/>
            <a:chOff x="1676390" y="2541497"/>
            <a:chExt cx="774848" cy="2849607"/>
          </a:xfrm>
        </p:grpSpPr>
        <p:sp>
          <p:nvSpPr>
            <p:cNvPr id="22" name="people_4">
              <a:extLst>
                <a:ext uri="{FF2B5EF4-FFF2-40B4-BE49-F238E27FC236}">
                  <a16:creationId xmlns:a16="http://schemas.microsoft.com/office/drawing/2014/main" id="{B42EB2F5-23C7-475F-B237-F83E46E4AE7C}"/>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4" name="Picture 20" descr="Image result for software icons">
              <a:extLst>
                <a:ext uri="{FF2B5EF4-FFF2-40B4-BE49-F238E27FC236}">
                  <a16:creationId xmlns:a16="http://schemas.microsoft.com/office/drawing/2014/main" id="{C98D0846-DF7C-42AD-BB78-86B029257F7F}"/>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7E542CE-F254-493E-B2C5-7C92A64594BB}"/>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6" name="TextBox 25">
              <a:extLst>
                <a:ext uri="{FF2B5EF4-FFF2-40B4-BE49-F238E27FC236}">
                  <a16:creationId xmlns:a16="http://schemas.microsoft.com/office/drawing/2014/main" id="{E3801E9D-75C2-4923-9B9A-33E48D0F241B}"/>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1808603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200000">
                                      <p:cBhvr>
                                        <p:cTn id="10" dur="1500" fill="hold"/>
                                        <p:tgtEl>
                                          <p:spTgt spid="103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ppt_y</p:attrName>
                                        </p:attrNameLst>
                                      </p:cBhvr>
                                      <p:tavLst>
                                        <p:tav tm="0">
                                          <p:val>
                                            <p:strVal val="#ppt_y-#ppt_h*1.125000"/>
                                          </p:val>
                                        </p:tav>
                                        <p:tav tm="100000">
                                          <p:val>
                                            <p:strVal val="#ppt_y"/>
                                          </p:val>
                                        </p:tav>
                                      </p:tavLst>
                                    </p:anim>
                                    <p:animEffect transition="in" filter="wipe(down)">
                                      <p:cBhvr>
                                        <p:cTn id="16" dur="500"/>
                                        <p:tgtEl>
                                          <p:spTgt spid="29"/>
                                        </p:tgtEl>
                                      </p:cBhvr>
                                    </p:animEffect>
                                  </p:childTnLst>
                                </p:cTn>
                              </p:par>
                            </p:childTnLst>
                          </p:cTn>
                        </p:par>
                        <p:par>
                          <p:cTn id="17" fill="hold">
                            <p:stCondLst>
                              <p:cond delay="500"/>
                            </p:stCondLst>
                            <p:childTnLst>
                              <p:par>
                                <p:cTn id="18" presetID="42" presetClass="path" presetSubtype="0" accel="50000" decel="50000" fill="hold" nodeType="afterEffect">
                                  <p:stCondLst>
                                    <p:cond delay="1000"/>
                                  </p:stCondLst>
                                  <p:childTnLst>
                                    <p:animMotion origin="layout" path="M -1.78708E-6 8.53382E-7 L -1.78708E-6 0.20903 " pathEditMode="relative" rAng="0" ptsTypes="AA">
                                      <p:cBhvr>
                                        <p:cTn id="19" dur="2000" fill="hold"/>
                                        <p:tgtEl>
                                          <p:spTgt spid="29"/>
                                        </p:tgtEl>
                                        <p:attrNameLst>
                                          <p:attrName>ppt_x</p:attrName>
                                          <p:attrName>ppt_y</p:attrName>
                                        </p:attrNameLst>
                                      </p:cBhvr>
                                      <p:rCtr x="0" y="10440"/>
                                    </p:animMotion>
                                  </p:childTnLst>
                                </p:cTn>
                              </p:par>
                              <p:par>
                                <p:cTn id="20" presetID="1" presetClass="entr" presetSubtype="0" fill="hold" nodeType="withEffect">
                                  <p:stCondLst>
                                    <p:cond delay="1000"/>
                                  </p:stCondLst>
                                  <p:childTnLst>
                                    <p:set>
                                      <p:cBhvr>
                                        <p:cTn id="21" dur="1" fill="hold">
                                          <p:stCondLst>
                                            <p:cond delay="249"/>
                                          </p:stCondLst>
                                        </p:cTn>
                                        <p:tgtEl>
                                          <p:spTgt spid="1040"/>
                                        </p:tgtEl>
                                        <p:attrNameLst>
                                          <p:attrName>style.visibility</p:attrName>
                                        </p:attrNameLst>
                                      </p:cBhvr>
                                      <p:to>
                                        <p:strVal val="visible"/>
                                      </p:to>
                                    </p:set>
                                  </p:childTnLst>
                                </p:cTn>
                              </p:par>
                              <p:par>
                                <p:cTn id="22" presetID="1" presetClass="entr" presetSubtype="0" fill="hold" nodeType="withEffect">
                                  <p:stCondLst>
                                    <p:cond delay="1600"/>
                                  </p:stCondLst>
                                  <p:childTnLst>
                                    <p:set>
                                      <p:cBhvr>
                                        <p:cTn id="23" dur="1" fill="hold">
                                          <p:stCondLst>
                                            <p:cond delay="249"/>
                                          </p:stCondLst>
                                        </p:cTn>
                                        <p:tgtEl>
                                          <p:spTgt spid="23"/>
                                        </p:tgtEl>
                                        <p:attrNameLst>
                                          <p:attrName>style.visibility</p:attrName>
                                        </p:attrNameLst>
                                      </p:cBhvr>
                                      <p:to>
                                        <p:strVal val="visible"/>
                                      </p:to>
                                    </p:set>
                                  </p:childTnLst>
                                </p:cTn>
                              </p:par>
                              <p:par>
                                <p:cTn id="24" presetID="1" presetClass="entr" presetSubtype="0" fill="hold" nodeType="withEffect">
                                  <p:stCondLst>
                                    <p:cond delay="2300"/>
                                  </p:stCondLst>
                                  <p:childTnLst>
                                    <p:set>
                                      <p:cBhvr>
                                        <p:cTn id="25" dur="1" fill="hold">
                                          <p:stCondLst>
                                            <p:cond delay="0"/>
                                          </p:stCondLst>
                                        </p:cTn>
                                        <p:tgtEl>
                                          <p:spTgt spid="1042"/>
                                        </p:tgtEl>
                                        <p:attrNameLst>
                                          <p:attrName>style.visibility</p:attrName>
                                        </p:attrNameLst>
                                      </p:cBhvr>
                                      <p:to>
                                        <p:strVal val="visible"/>
                                      </p:to>
                                    </p:set>
                                  </p:childTnLst>
                                </p:cTn>
                              </p:par>
                            </p:childTnLst>
                          </p:cTn>
                        </p:par>
                        <p:par>
                          <p:cTn id="26" fill="hold">
                            <p:stCondLst>
                              <p:cond delay="3500"/>
                            </p:stCondLst>
                            <p:childTnLst>
                              <p:par>
                                <p:cTn id="27" presetID="1" presetClass="exit" presetSubtype="0" fill="hold" nodeType="afterEffect">
                                  <p:stCondLst>
                                    <p:cond delay="50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Logistics</a:t>
            </a:r>
          </a:p>
        </p:txBody>
      </p:sp>
      <p:sp>
        <p:nvSpPr>
          <p:cNvPr id="3" name="Content Placeholder 2"/>
          <p:cNvSpPr>
            <a:spLocks noGrp="1"/>
          </p:cNvSpPr>
          <p:nvPr>
            <p:ph type="body" sz="quarter" idx="10"/>
          </p:nvPr>
        </p:nvSpPr>
        <p:spPr>
          <a:xfrm>
            <a:off x="586390" y="1434369"/>
            <a:ext cx="11605610" cy="4412978"/>
          </a:xfrm>
        </p:spPr>
        <p:txBody>
          <a:bodyPr>
            <a:normAutofit/>
          </a:bodyPr>
          <a:lstStyle/>
          <a:p>
            <a:pPr marL="457200" indent="-457200">
              <a:buFont typeface="Wingdings" panose="05000000000000000000" pitchFamily="2" charset="2"/>
              <a:buChar char="Ø"/>
            </a:pPr>
            <a:r>
              <a:rPr lang="en-US" sz="3200" dirty="0"/>
              <a:t>Exits</a:t>
            </a:r>
          </a:p>
          <a:p>
            <a:pPr marL="457200" indent="-457200">
              <a:buFont typeface="Wingdings" panose="05000000000000000000" pitchFamily="2" charset="2"/>
              <a:buChar char="Ø"/>
            </a:pPr>
            <a:r>
              <a:rPr lang="en-US" sz="3200" dirty="0"/>
              <a:t>Restrooms</a:t>
            </a:r>
          </a:p>
          <a:p>
            <a:pPr marL="457200" indent="-457200">
              <a:buFont typeface="Wingdings" panose="05000000000000000000" pitchFamily="2" charset="2"/>
              <a:buChar char="Ø"/>
            </a:pPr>
            <a:r>
              <a:rPr lang="en-US" sz="3200" dirty="0"/>
              <a:t>Coffee and drinks</a:t>
            </a:r>
          </a:p>
          <a:p>
            <a:pPr marL="457200" indent="-457200">
              <a:buFont typeface="Wingdings" panose="05000000000000000000" pitchFamily="2" charset="2"/>
              <a:buChar char="Ø"/>
            </a:pPr>
            <a:r>
              <a:rPr lang="en-US" sz="3200" dirty="0"/>
              <a:t>Lunch</a:t>
            </a:r>
          </a:p>
          <a:p>
            <a:pPr marL="457200" indent="-457200">
              <a:buFont typeface="Wingdings" panose="05000000000000000000" pitchFamily="2" charset="2"/>
              <a:buChar char="Ø"/>
            </a:pPr>
            <a:endParaRPr lang="en-US" sz="3200" dirty="0"/>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3</a:t>
            </a:fld>
            <a:endParaRPr lang="en-US" sz="1765" dirty="0">
              <a:latin typeface="Segoe UI"/>
            </a:endParaRPr>
          </a:p>
        </p:txBody>
      </p:sp>
    </p:spTree>
    <p:extLst>
      <p:ext uri="{BB962C8B-B14F-4D97-AF65-F5344CB8AC3E}">
        <p14:creationId xmlns:p14="http://schemas.microsoft.com/office/powerpoint/2010/main" val="1823889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Policy Language</a:t>
            </a:r>
          </a:p>
        </p:txBody>
      </p:sp>
      <p:sp>
        <p:nvSpPr>
          <p:cNvPr id="6" name="Text Placeholder 5"/>
          <p:cNvSpPr>
            <a:spLocks noGrp="1"/>
          </p:cNvSpPr>
          <p:nvPr>
            <p:ph type="body" sz="quarter" idx="10"/>
          </p:nvPr>
        </p:nvSpPr>
        <p:spPr>
          <a:xfrm>
            <a:off x="270067" y="1189813"/>
            <a:ext cx="11653425" cy="3854710"/>
          </a:xfrm>
        </p:spPr>
        <p:txBody>
          <a:bodyPr/>
          <a:lstStyle/>
          <a:p>
            <a:pPr lvl="1"/>
            <a:r>
              <a:rPr lang="en-US" sz="1175" dirty="0">
                <a:latin typeface="Consolas" panose="020B0609020204030204" pitchFamily="49" charset="0"/>
              </a:rPr>
              <a:t>{</a:t>
            </a:r>
          </a:p>
          <a:p>
            <a:pPr lvl="1"/>
            <a:r>
              <a:rPr lang="en-US" sz="1175" dirty="0">
                <a:latin typeface="Consolas" panose="020B0609020204030204" pitchFamily="49" charset="0"/>
              </a:rPr>
              <a:t>  "if": {</a:t>
            </a:r>
          </a:p>
          <a:p>
            <a:pPr lvl="1"/>
            <a:r>
              <a:rPr lang="en-US" sz="1175" dirty="0">
                <a:latin typeface="Consolas" panose="020B0609020204030204" pitchFamily="49" charset="0"/>
              </a:rPr>
              <a:t>    &lt;accessor&gt;, &lt;condition&gt; | &lt;logical operator&gt;</a:t>
            </a:r>
          </a:p>
          <a:p>
            <a:pPr lvl="1"/>
            <a:r>
              <a:rPr lang="en-US" sz="1175" dirty="0">
                <a:latin typeface="Consolas" panose="020B0609020204030204" pitchFamily="49" charset="0"/>
              </a:rPr>
              <a:t>  },</a:t>
            </a:r>
          </a:p>
          <a:p>
            <a:pPr lvl="1"/>
            <a:r>
              <a:rPr lang="en-US" sz="1175" dirty="0">
                <a:latin typeface="Consolas" panose="020B0609020204030204" pitchFamily="49" charset="0"/>
              </a:rPr>
              <a:t>  "then": {</a:t>
            </a:r>
          </a:p>
          <a:p>
            <a:pPr lvl="1"/>
            <a:r>
              <a:rPr lang="en-US" sz="1175" dirty="0">
                <a:latin typeface="Consolas" panose="020B0609020204030204" pitchFamily="49" charset="0"/>
              </a:rPr>
              <a:t>    "effect": “Disabled | append | deny | audit | </a:t>
            </a:r>
            <a:r>
              <a:rPr lang="en-US" sz="1175" dirty="0" err="1">
                <a:latin typeface="Consolas" panose="020B0609020204030204" pitchFamily="49" charset="0"/>
              </a:rPr>
              <a:t>auditIfNotExists</a:t>
            </a:r>
            <a:r>
              <a:rPr lang="en-US" sz="1175" dirty="0">
                <a:latin typeface="Consolas" panose="020B0609020204030204" pitchFamily="49" charset="0"/>
              </a:rPr>
              <a:t> | </a:t>
            </a:r>
            <a:r>
              <a:rPr lang="en-US" sz="1175" dirty="0" err="1">
                <a:latin typeface="Consolas" panose="020B0609020204030204" pitchFamily="49" charset="0"/>
              </a:rPr>
              <a:t>deployIfNotExists</a:t>
            </a:r>
            <a:r>
              <a:rPr lang="en-US" sz="1175" dirty="0">
                <a:latin typeface="Consolas" panose="020B0609020204030204" pitchFamily="49" charset="0"/>
              </a:rPr>
              <a:t>"</a:t>
            </a:r>
          </a:p>
          <a:p>
            <a:pPr lvl="1"/>
            <a:r>
              <a:rPr lang="en-US" sz="1175" dirty="0">
                <a:latin typeface="Consolas" panose="020B0609020204030204" pitchFamily="49" charset="0"/>
              </a:rPr>
              <a:t>  }</a:t>
            </a:r>
          </a:p>
          <a:p>
            <a:pPr lvl="1"/>
            <a:r>
              <a:rPr lang="en-US" sz="1175" dirty="0">
                <a:latin typeface="Consolas" panose="020B0609020204030204" pitchFamily="49" charset="0"/>
              </a:rPr>
              <a:t>}</a:t>
            </a:r>
          </a:p>
          <a:p>
            <a:pPr lvl="1"/>
            <a:endParaRPr lang="en-US" sz="1175" dirty="0">
              <a:latin typeface="Consolas" panose="020B0609020204030204" pitchFamily="49" charset="0"/>
            </a:endParaRPr>
          </a:p>
          <a:p>
            <a:pPr lvl="1"/>
            <a:r>
              <a:rPr lang="en-US" dirty="0"/>
              <a:t>Operators</a:t>
            </a:r>
          </a:p>
          <a:p>
            <a:pPr lvl="2"/>
            <a:r>
              <a:rPr lang="en-US" sz="1765" dirty="0">
                <a:latin typeface="Consolas" panose="020B0609020204030204" pitchFamily="49" charset="0"/>
              </a:rPr>
              <a:t>“not”: { … }</a:t>
            </a:r>
          </a:p>
          <a:p>
            <a:pPr lvl="2"/>
            <a:r>
              <a:rPr lang="en-US" sz="1765" dirty="0">
                <a:latin typeface="Consolas" panose="020B0609020204030204" pitchFamily="49" charset="0"/>
              </a:rPr>
              <a:t>“</a:t>
            </a:r>
            <a:r>
              <a:rPr lang="en-US" sz="1765" dirty="0" err="1">
                <a:latin typeface="Consolas" panose="020B0609020204030204" pitchFamily="49" charset="0"/>
              </a:rPr>
              <a:t>allOf</a:t>
            </a:r>
            <a:r>
              <a:rPr lang="en-US" sz="1765" dirty="0">
                <a:latin typeface="Consolas" panose="020B0609020204030204" pitchFamily="49" charset="0"/>
              </a:rPr>
              <a:t>”: [ … ]</a:t>
            </a:r>
          </a:p>
          <a:p>
            <a:pPr lvl="2"/>
            <a:r>
              <a:rPr lang="en-US" sz="1765" dirty="0">
                <a:latin typeface="Consolas" panose="020B0609020204030204" pitchFamily="49" charset="0"/>
              </a:rPr>
              <a:t>“</a:t>
            </a:r>
            <a:r>
              <a:rPr lang="en-US" sz="1765" dirty="0" err="1">
                <a:latin typeface="Consolas" panose="020B0609020204030204" pitchFamily="49" charset="0"/>
              </a:rPr>
              <a:t>anyOf</a:t>
            </a:r>
            <a:r>
              <a:rPr lang="en-US" sz="1765" dirty="0">
                <a:latin typeface="Consolas" panose="020B0609020204030204" pitchFamily="49" charset="0"/>
              </a:rPr>
              <a:t>”: [ … ]</a:t>
            </a:r>
          </a:p>
          <a:p>
            <a:pPr lvl="2"/>
            <a:endParaRPr lang="en-US" dirty="0"/>
          </a:p>
          <a:p>
            <a:pPr lvl="2"/>
            <a:endParaRPr lang="en-US" dirty="0"/>
          </a:p>
        </p:txBody>
      </p:sp>
      <p:sp>
        <p:nvSpPr>
          <p:cNvPr id="2" name="TextBox 1">
            <a:extLst>
              <a:ext uri="{FF2B5EF4-FFF2-40B4-BE49-F238E27FC236}">
                <a16:creationId xmlns:a16="http://schemas.microsoft.com/office/drawing/2014/main" id="{8B17C3FA-CB97-46CE-B523-96BEC496E049}"/>
              </a:ext>
            </a:extLst>
          </p:cNvPr>
          <p:cNvSpPr txBox="1"/>
          <p:nvPr/>
        </p:nvSpPr>
        <p:spPr>
          <a:xfrm>
            <a:off x="6469459" y="2931290"/>
            <a:ext cx="3809264" cy="2884463"/>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Conditions</a:t>
            </a:r>
          </a:p>
          <a:p>
            <a:pPr marL="457095" lvl="1" defTabSz="914192">
              <a:defRPr/>
            </a:pPr>
            <a:r>
              <a:rPr lang="en-US" sz="1765" dirty="0">
                <a:solidFill>
                  <a:srgbClr val="1A1A1A"/>
                </a:solidFill>
                <a:latin typeface="Consolas" panose="020B0609020204030204" pitchFamily="49" charset="0"/>
              </a:rPr>
              <a:t>“equals”: “value”</a:t>
            </a:r>
          </a:p>
          <a:p>
            <a:pPr marL="457095" lvl="1" defTabSz="914192">
              <a:defRPr/>
            </a:pPr>
            <a:r>
              <a:rPr lang="en-US" sz="1765" dirty="0">
                <a:solidFill>
                  <a:srgbClr val="1A1A1A"/>
                </a:solidFill>
                <a:latin typeface="Consolas" panose="020B0609020204030204" pitchFamily="49" charset="0"/>
              </a:rPr>
              <a:t>“like”: “value”</a:t>
            </a:r>
          </a:p>
          <a:p>
            <a:pPr marL="457095" lvl="1" defTabSz="914192">
              <a:defRPr/>
            </a:pPr>
            <a:r>
              <a:rPr lang="en-US" sz="1765" dirty="0">
                <a:solidFill>
                  <a:srgbClr val="1A1A1A"/>
                </a:solidFill>
                <a:latin typeface="Consolas" panose="020B0609020204030204" pitchFamily="49" charset="0"/>
              </a:rPr>
              <a:t>“match”: “value”</a:t>
            </a:r>
          </a:p>
          <a:p>
            <a:pPr marL="457095" lvl="1" defTabSz="914192">
              <a:defRPr/>
            </a:pPr>
            <a:r>
              <a:rPr lang="en-US" sz="1765" dirty="0">
                <a:solidFill>
                  <a:srgbClr val="1A1A1A"/>
                </a:solidFill>
                <a:latin typeface="Consolas" panose="020B0609020204030204" pitchFamily="49" charset="0"/>
              </a:rPr>
              <a:t>“contains”: “value”</a:t>
            </a:r>
          </a:p>
          <a:p>
            <a:pPr marL="457095" lvl="1" defTabSz="914192">
              <a:defRPr/>
            </a:pPr>
            <a:r>
              <a:rPr lang="en-US" sz="1765" dirty="0">
                <a:solidFill>
                  <a:srgbClr val="1A1A1A"/>
                </a:solidFill>
                <a:latin typeface="Consolas" panose="020B0609020204030204" pitchFamily="49" charset="0"/>
              </a:rPr>
              <a:t>“in”: [“val1”, “val2”]</a:t>
            </a:r>
          </a:p>
          <a:p>
            <a:pPr marL="457095" lvl="1" defTabSz="914192">
              <a:defRPr/>
            </a:pPr>
            <a:r>
              <a:rPr lang="en-US" sz="1765" dirty="0">
                <a:solidFill>
                  <a:srgbClr val="1A1A1A"/>
                </a:solidFill>
                <a:latin typeface="Consolas" panose="020B0609020204030204" pitchFamily="49" charset="0"/>
              </a:rPr>
              <a:t>“</a:t>
            </a:r>
            <a:r>
              <a:rPr lang="en-US" sz="1765" dirty="0" err="1">
                <a:solidFill>
                  <a:srgbClr val="1A1A1A"/>
                </a:solidFill>
                <a:latin typeface="Consolas" panose="020B0609020204030204" pitchFamily="49" charset="0"/>
              </a:rPr>
              <a:t>containsKey</a:t>
            </a:r>
            <a:r>
              <a:rPr lang="en-US" sz="1765" dirty="0">
                <a:solidFill>
                  <a:srgbClr val="1A1A1A"/>
                </a:solidFill>
                <a:latin typeface="Consolas" panose="020B0609020204030204" pitchFamily="49" charset="0"/>
              </a:rPr>
              <a:t>”: “</a:t>
            </a:r>
            <a:r>
              <a:rPr lang="en-US" sz="1765" dirty="0" err="1">
                <a:solidFill>
                  <a:srgbClr val="1A1A1A"/>
                </a:solidFill>
                <a:latin typeface="Consolas" panose="020B0609020204030204" pitchFamily="49" charset="0"/>
              </a:rPr>
              <a:t>keyName</a:t>
            </a:r>
            <a:r>
              <a:rPr lang="en-US" sz="1765" dirty="0">
                <a:solidFill>
                  <a:srgbClr val="1A1A1A"/>
                </a:solidFill>
                <a:latin typeface="Consolas" panose="020B0609020204030204" pitchFamily="49" charset="0"/>
              </a:rPr>
              <a:t>”</a:t>
            </a:r>
          </a:p>
          <a:p>
            <a:pPr marL="457095" lvl="1" defTabSz="914192">
              <a:defRPr/>
            </a:pPr>
            <a:r>
              <a:rPr lang="en-US" sz="1765" dirty="0">
                <a:solidFill>
                  <a:srgbClr val="1A1A1A"/>
                </a:solidFill>
                <a:latin typeface="Consolas" panose="020B0609020204030204" pitchFamily="49" charset="0"/>
              </a:rPr>
              <a:t>“exists”: “bool”</a:t>
            </a:r>
          </a:p>
          <a:p>
            <a:pPr marL="457095" lvl="1" defTabSz="914192">
              <a:defRPr/>
            </a:pPr>
            <a:r>
              <a:rPr lang="en-US" sz="1765" dirty="0">
                <a:solidFill>
                  <a:srgbClr val="1A1A1A"/>
                </a:solidFill>
                <a:latin typeface="Consolas" panose="020B0609020204030204" pitchFamily="49" charset="0"/>
              </a:rPr>
              <a:t>+ “not*” variants</a:t>
            </a:r>
          </a:p>
        </p:txBody>
      </p:sp>
      <p:sp>
        <p:nvSpPr>
          <p:cNvPr id="8" name="TextBox 7">
            <a:extLst>
              <a:ext uri="{FF2B5EF4-FFF2-40B4-BE49-F238E27FC236}">
                <a16:creationId xmlns:a16="http://schemas.microsoft.com/office/drawing/2014/main" id="{A0CEBE66-68DD-49E9-9D2E-199CA87FF961}"/>
              </a:ext>
            </a:extLst>
          </p:cNvPr>
          <p:cNvSpPr txBox="1"/>
          <p:nvPr/>
        </p:nvSpPr>
        <p:spPr>
          <a:xfrm>
            <a:off x="419449" y="4654035"/>
            <a:ext cx="3585190" cy="1274361"/>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Accessors</a:t>
            </a:r>
          </a:p>
          <a:p>
            <a:pPr marL="457095" lvl="1" defTabSz="914192">
              <a:defRPr/>
            </a:pPr>
            <a:r>
              <a:rPr lang="en-US" sz="1765" dirty="0">
                <a:solidFill>
                  <a:srgbClr val="1A1A1A"/>
                </a:solidFill>
                <a:latin typeface="Consolas" panose="020B0609020204030204" pitchFamily="49" charset="0"/>
              </a:rPr>
              <a:t>“field”: “fieldname”</a:t>
            </a:r>
          </a:p>
          <a:p>
            <a:pPr marL="457095" lvl="1" defTabSz="914192">
              <a:defRPr/>
            </a:pPr>
            <a:r>
              <a:rPr lang="en-US" sz="1765" dirty="0">
                <a:solidFill>
                  <a:srgbClr val="1A1A1A"/>
                </a:solidFill>
                <a:latin typeface="Consolas" panose="020B0609020204030204" pitchFamily="49" charset="0"/>
              </a:rPr>
              <a:t>“source”: “action”</a:t>
            </a:r>
          </a:p>
        </p:txBody>
      </p:sp>
      <p:sp>
        <p:nvSpPr>
          <p:cNvPr id="9" name="TextBox 8">
            <a:extLst>
              <a:ext uri="{FF2B5EF4-FFF2-40B4-BE49-F238E27FC236}">
                <a16:creationId xmlns:a16="http://schemas.microsoft.com/office/drawing/2014/main" id="{5493CF5B-F9B2-4550-AEB0-7451E9D35CEA}"/>
              </a:ext>
            </a:extLst>
          </p:cNvPr>
          <p:cNvSpPr txBox="1"/>
          <p:nvPr/>
        </p:nvSpPr>
        <p:spPr>
          <a:xfrm>
            <a:off x="3631182" y="2931288"/>
            <a:ext cx="3585190" cy="2936120"/>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Fields</a:t>
            </a:r>
          </a:p>
          <a:p>
            <a:pPr marL="457095" lvl="1" defTabSz="914192">
              <a:defRPr/>
            </a:pPr>
            <a:r>
              <a:rPr lang="en-US" sz="1765" dirty="0">
                <a:solidFill>
                  <a:srgbClr val="1A1A1A"/>
                </a:solidFill>
                <a:latin typeface="Consolas" panose="020B0609020204030204" pitchFamily="49" charset="0"/>
              </a:rPr>
              <a:t>name</a:t>
            </a:r>
          </a:p>
          <a:p>
            <a:pPr marL="457095" lvl="1" defTabSz="914192">
              <a:defRPr/>
            </a:pPr>
            <a:r>
              <a:rPr lang="en-US" sz="1765" dirty="0">
                <a:solidFill>
                  <a:srgbClr val="1A1A1A"/>
                </a:solidFill>
                <a:latin typeface="Consolas" panose="020B0609020204030204" pitchFamily="49" charset="0"/>
              </a:rPr>
              <a:t>kind</a:t>
            </a:r>
          </a:p>
          <a:p>
            <a:pPr marL="457095" lvl="1" defTabSz="914192">
              <a:defRPr/>
            </a:pPr>
            <a:r>
              <a:rPr lang="en-US" sz="1765" dirty="0">
                <a:solidFill>
                  <a:srgbClr val="1A1A1A"/>
                </a:solidFill>
                <a:latin typeface="Consolas" panose="020B0609020204030204" pitchFamily="49" charset="0"/>
              </a:rPr>
              <a:t>type</a:t>
            </a:r>
          </a:p>
          <a:p>
            <a:pPr marL="457095" lvl="1" defTabSz="914192">
              <a:defRPr/>
            </a:pPr>
            <a:r>
              <a:rPr lang="en-US" sz="1765" dirty="0">
                <a:solidFill>
                  <a:srgbClr val="1A1A1A"/>
                </a:solidFill>
                <a:latin typeface="Consolas" panose="020B0609020204030204" pitchFamily="49" charset="0"/>
              </a:rPr>
              <a:t>location</a:t>
            </a:r>
          </a:p>
          <a:p>
            <a:pPr marL="457095" lvl="1" defTabSz="914192">
              <a:defRPr/>
            </a:pPr>
            <a:r>
              <a:rPr lang="en-US" sz="1765" dirty="0" err="1">
                <a:solidFill>
                  <a:srgbClr val="1A1A1A"/>
                </a:solidFill>
                <a:latin typeface="Consolas" panose="020B0609020204030204" pitchFamily="49" charset="0"/>
              </a:rPr>
              <a:t>fullName</a:t>
            </a:r>
            <a:endParaRPr lang="en-US" sz="1765" dirty="0">
              <a:solidFill>
                <a:srgbClr val="1A1A1A"/>
              </a:solidFill>
              <a:latin typeface="Consolas" panose="020B0609020204030204" pitchFamily="49" charset="0"/>
            </a:endParaRP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i="1" dirty="0">
                <a:solidFill>
                  <a:srgbClr val="1A1A1A"/>
                </a:solidFill>
                <a:latin typeface="Consolas" panose="020B0609020204030204" pitchFamily="49" charset="0"/>
              </a:rPr>
              <a:t>aliases</a:t>
            </a:r>
          </a:p>
        </p:txBody>
      </p:sp>
    </p:spTree>
    <p:extLst>
      <p:ext uri="{BB962C8B-B14F-4D97-AF65-F5344CB8AC3E}">
        <p14:creationId xmlns:p14="http://schemas.microsoft.com/office/powerpoint/2010/main" val="3766342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Policy definition</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472584"/>
            <a:ext cx="11651868" cy="1956418"/>
          </a:xfrm>
        </p:spPr>
        <p:txBody>
          <a:bodyPr wrap="square">
            <a:noAutofit/>
          </a:bodyPr>
          <a:lstStyle/>
          <a:p>
            <a:r>
              <a:rPr lang="en-US" sz="2353" dirty="0">
                <a:solidFill>
                  <a:schemeClr val="tx1"/>
                </a:solidFill>
                <a:latin typeface="Courier New" panose="02070309020205020404" pitchFamily="49" charset="0"/>
                <a:cs typeface="Courier New" panose="02070309020205020404" pitchFamily="49" charset="0"/>
              </a:rPr>
              <a:t>$policy = New-</a:t>
            </a:r>
            <a:r>
              <a:rPr lang="en-US" sz="2353" dirty="0" err="1">
                <a:solidFill>
                  <a:schemeClr val="tx1"/>
                </a:solidFill>
                <a:latin typeface="Courier New" panose="02070309020205020404" pitchFamily="49" charset="0"/>
                <a:cs typeface="Courier New" panose="02070309020205020404" pitchFamily="49" charset="0"/>
              </a:rPr>
              <a:t>AzureRmPolicyDefinition</a:t>
            </a:r>
            <a:r>
              <a:rPr lang="en-US" sz="2353" dirty="0">
                <a:solidFill>
                  <a:schemeClr val="tx1"/>
                </a:solidFill>
                <a:latin typeface="Courier New" panose="02070309020205020404" pitchFamily="49" charset="0"/>
                <a:cs typeface="Courier New" panose="02070309020205020404" pitchFamily="49" charset="0"/>
              </a:rPr>
              <a:t> -Name </a:t>
            </a:r>
            <a:r>
              <a:rPr lang="en-US" sz="2353" dirty="0" err="1">
                <a:solidFill>
                  <a:schemeClr val="tx1"/>
                </a:solidFill>
                <a:latin typeface="Courier New" panose="02070309020205020404" pitchFamily="49" charset="0"/>
                <a:cs typeface="Courier New" panose="02070309020205020404" pitchFamily="49" charset="0"/>
              </a:rPr>
              <a:t>costCenterTagPolicyDefinition</a:t>
            </a:r>
            <a:r>
              <a:rPr lang="en-US" sz="2353" dirty="0">
                <a:solidFill>
                  <a:schemeClr val="tx1"/>
                </a:solidFill>
                <a:latin typeface="Courier New" panose="02070309020205020404" pitchFamily="49" charset="0"/>
                <a:cs typeface="Courier New" panose="02070309020205020404" pitchFamily="49" charset="0"/>
              </a:rPr>
              <a:t> -Description "Policy to deny resource creation if no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 tag is provided" -Policy '{</a:t>
            </a:r>
          </a:p>
          <a:p>
            <a:r>
              <a:rPr lang="en-US" sz="2353" dirty="0">
                <a:solidFill>
                  <a:schemeClr val="tx1"/>
                </a:solidFill>
                <a:latin typeface="Courier New" panose="02070309020205020404" pitchFamily="49" charset="0"/>
                <a:cs typeface="Courier New" panose="02070309020205020404" pitchFamily="49" charset="0"/>
              </a:rPr>
              <a:t>  "if": {</a:t>
            </a:r>
          </a:p>
          <a:p>
            <a:r>
              <a:rPr lang="en-US" sz="2353" dirty="0">
                <a:solidFill>
                  <a:schemeClr val="tx1"/>
                </a:solidFill>
                <a:latin typeface="Courier New" panose="02070309020205020404" pitchFamily="49" charset="0"/>
                <a:cs typeface="Courier New" panose="02070309020205020404" pitchFamily="49" charset="0"/>
              </a:rPr>
              <a:t>    "not" : {</a:t>
            </a:r>
          </a:p>
          <a:p>
            <a:r>
              <a:rPr lang="en-US" sz="2353" dirty="0">
                <a:solidFill>
                  <a:schemeClr val="tx1"/>
                </a:solidFill>
                <a:latin typeface="Courier New" panose="02070309020205020404" pitchFamily="49" charset="0"/>
                <a:cs typeface="Courier New" panose="02070309020205020404" pitchFamily="49" charset="0"/>
              </a:rPr>
              <a:t>      "field" : "tags",</a:t>
            </a:r>
          </a:p>
          <a:p>
            <a:r>
              <a:rPr lang="en-US" sz="2353" dirty="0">
                <a:solidFill>
                  <a:schemeClr val="tx1"/>
                </a:solidFill>
                <a:latin typeface="Courier New" panose="02070309020205020404" pitchFamily="49" charset="0"/>
                <a:cs typeface="Courier New" panose="02070309020205020404" pitchFamily="49" charset="0"/>
              </a:rPr>
              <a:t>      "</a:t>
            </a:r>
            <a:r>
              <a:rPr lang="en-US" sz="2353" dirty="0" err="1">
                <a:solidFill>
                  <a:schemeClr val="tx1"/>
                </a:solidFill>
                <a:latin typeface="Courier New" panose="02070309020205020404" pitchFamily="49" charset="0"/>
                <a:cs typeface="Courier New" panose="02070309020205020404" pitchFamily="49" charset="0"/>
              </a:rPr>
              <a:t>containsKey</a:t>
            </a:r>
            <a:r>
              <a:rPr lang="en-US" sz="2353" dirty="0">
                <a:solidFill>
                  <a:schemeClr val="tx1"/>
                </a:solidFill>
                <a:latin typeface="Courier New" panose="02070309020205020404" pitchFamily="49" charset="0"/>
                <a:cs typeface="Courier New" panose="02070309020205020404" pitchFamily="49" charset="0"/>
              </a:rPr>
              <a:t>" :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"then" : {</a:t>
            </a:r>
          </a:p>
          <a:p>
            <a:r>
              <a:rPr lang="en-US" sz="2353" dirty="0">
                <a:solidFill>
                  <a:schemeClr val="tx1"/>
                </a:solidFill>
                <a:latin typeface="Courier New" panose="02070309020205020404" pitchFamily="49" charset="0"/>
                <a:cs typeface="Courier New" panose="02070309020205020404" pitchFamily="49" charset="0"/>
              </a:rPr>
              <a:t>    "effect" : "deny"</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67911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
                                            <p:txEl>
                                              <p:pRg st="1" end="1"/>
                                            </p:txEl>
                                          </p:spTgt>
                                        </p:tgtEl>
                                        <p:attrNameLst>
                                          <p:attrName>style.color</p:attrName>
                                        </p:attrNameLst>
                                      </p:cBhvr>
                                      <p:to>
                                        <a:srgbClr val="0078D7"/>
                                      </p:to>
                                    </p:animClr>
                                  </p:childTnLst>
                                </p:cTn>
                              </p:par>
                              <p:par>
                                <p:cTn id="7" presetID="3" presetClass="emph" presetSubtype="2" fill="hold" nodeType="withEffect">
                                  <p:stCondLst>
                                    <p:cond delay="0"/>
                                  </p:stCondLst>
                                  <p:childTnLst>
                                    <p:animClr clrSpc="rgb" dir="cw">
                                      <p:cBhvr override="childStyle">
                                        <p:cTn id="8" dur="750" fill="hold"/>
                                        <p:tgtEl>
                                          <p:spTgt spid="3">
                                            <p:txEl>
                                              <p:pRg st="7" end="7"/>
                                            </p:txEl>
                                          </p:spTgt>
                                        </p:tgtEl>
                                        <p:attrNameLst>
                                          <p:attrName>style.color</p:attrName>
                                        </p:attrNameLst>
                                      </p:cBhvr>
                                      <p:to>
                                        <a:srgbClr val="0078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VM SKUs of basic A series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4" y="1138960"/>
            <a:ext cx="11353102" cy="5474263"/>
          </a:xfrm>
        </p:spPr>
        <p:txBody>
          <a:bodyPr wrap="square">
            <a:noAutofit/>
          </a:bodyPr>
          <a:lstStyle/>
          <a:p>
            <a:pPr>
              <a:spcBef>
                <a:spcPts val="0"/>
              </a:spcBef>
            </a:pPr>
            <a:r>
              <a:rPr lang="en-US" sz="1567" dirty="0">
                <a:solidFill>
                  <a:schemeClr val="tx1"/>
                </a:solidFill>
                <a:latin typeface="Courier New" panose="02070309020205020404" pitchFamily="49" charset="0"/>
                <a:cs typeface="Courier New" panose="02070309020205020404" pitchFamily="49" charset="0"/>
              </a:rPr>
              <a:t>"properties":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displayName</a:t>
            </a:r>
            <a:r>
              <a:rPr lang="en-US" sz="1567" dirty="0">
                <a:solidFill>
                  <a:schemeClr val="tx1"/>
                </a:solidFill>
                <a:latin typeface="Courier New" panose="02070309020205020404" pitchFamily="49" charset="0"/>
                <a:cs typeface="Courier New" panose="02070309020205020404" pitchFamily="49" charset="0"/>
              </a:rPr>
              <a:t>": "Allowed VM </a:t>
            </a:r>
            <a:r>
              <a:rPr lang="en-US" sz="1567" dirty="0" err="1">
                <a:solidFill>
                  <a:schemeClr val="tx1"/>
                </a:solidFill>
                <a:latin typeface="Courier New" panose="02070309020205020404" pitchFamily="49" charset="0"/>
                <a:cs typeface="Courier New" panose="02070309020205020404" pitchFamily="49" charset="0"/>
              </a:rPr>
              <a:t>Skus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organization can deploy.“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policyRule</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"if":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allOf</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 "type",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"equals": "</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"not":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/sku.name",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"in": ["Basic_A0”,”Basic_A1”,”Basic_A2”,”Basic_A3”,”Basic_A4”]</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"then":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"effect": "Deny“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81186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1966-604F-4557-91E5-098685A90A14}"/>
              </a:ext>
            </a:extLst>
          </p:cNvPr>
          <p:cNvSpPr>
            <a:spLocks noGrp="1"/>
          </p:cNvSpPr>
          <p:nvPr>
            <p:ph type="title"/>
          </p:nvPr>
        </p:nvSpPr>
        <p:spPr/>
        <p:txBody>
          <a:bodyPr/>
          <a:lstStyle/>
          <a:p>
            <a:r>
              <a:rPr lang="en-US" dirty="0"/>
              <a:t>Example policies</a:t>
            </a:r>
            <a:endParaRPr lang="sv-SE" dirty="0"/>
          </a:p>
        </p:txBody>
      </p:sp>
      <p:sp>
        <p:nvSpPr>
          <p:cNvPr id="3" name="Content Placeholder 2">
            <a:extLst>
              <a:ext uri="{FF2B5EF4-FFF2-40B4-BE49-F238E27FC236}">
                <a16:creationId xmlns:a16="http://schemas.microsoft.com/office/drawing/2014/main" id="{EA9B76D0-69B0-46B7-BD13-69A24CC941B7}"/>
              </a:ext>
            </a:extLst>
          </p:cNvPr>
          <p:cNvSpPr>
            <a:spLocks noGrp="1"/>
          </p:cNvSpPr>
          <p:nvPr>
            <p:ph idx="1"/>
          </p:nvPr>
        </p:nvSpPr>
        <p:spPr/>
        <p:txBody>
          <a:bodyPr/>
          <a:lstStyle/>
          <a:p>
            <a:pPr fontAlgn="ctr"/>
            <a:r>
              <a:rPr lang="en-US" dirty="0"/>
              <a:t>Blob storage encryption should be enabled</a:t>
            </a:r>
          </a:p>
          <a:p>
            <a:pPr fontAlgn="ctr"/>
            <a:r>
              <a:rPr lang="en-US" dirty="0"/>
              <a:t>File storage encryption should be enabled</a:t>
            </a:r>
          </a:p>
          <a:p>
            <a:pPr fontAlgn="ctr"/>
            <a:r>
              <a:rPr lang="en-US" dirty="0"/>
              <a:t>SQL TDE should be enabled</a:t>
            </a:r>
          </a:p>
          <a:p>
            <a:pPr fontAlgn="ctr"/>
            <a:r>
              <a:rPr lang="en-US" dirty="0"/>
              <a:t>SQL threat detection should be enabled</a:t>
            </a:r>
          </a:p>
          <a:p>
            <a:pPr fontAlgn="ctr"/>
            <a:r>
              <a:rPr lang="en-US" dirty="0"/>
              <a:t>VM should have antimalware extension enabled</a:t>
            </a:r>
          </a:p>
          <a:p>
            <a:pPr fontAlgn="ctr"/>
            <a:r>
              <a:rPr lang="en-US" dirty="0"/>
              <a:t>VM should use managed disks</a:t>
            </a:r>
          </a:p>
          <a:p>
            <a:pPr fontAlgn="ctr"/>
            <a:r>
              <a:rPr lang="en-US" dirty="0"/>
              <a:t>Storage accounts should not be open to public network</a:t>
            </a:r>
          </a:p>
          <a:p>
            <a:endParaRPr lang="sv-SE" dirty="0"/>
          </a:p>
        </p:txBody>
      </p:sp>
    </p:spTree>
    <p:extLst>
      <p:ext uri="{BB962C8B-B14F-4D97-AF65-F5344CB8AC3E}">
        <p14:creationId xmlns:p14="http://schemas.microsoft.com/office/powerpoint/2010/main" val="2587744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64096-859A-47BE-A025-6FAB1E8E1123}"/>
              </a:ext>
            </a:extLst>
          </p:cNvPr>
          <p:cNvSpPr>
            <a:spLocks noGrp="1"/>
          </p:cNvSpPr>
          <p:nvPr>
            <p:ph type="title"/>
          </p:nvPr>
        </p:nvSpPr>
        <p:spPr>
          <a:xfrm>
            <a:off x="458450" y="457622"/>
            <a:ext cx="11016957" cy="553920"/>
          </a:xfrm>
        </p:spPr>
        <p:txBody>
          <a:bodyPr>
            <a:normAutofit fontScale="90000"/>
          </a:bodyPr>
          <a:lstStyle/>
          <a:p>
            <a:r>
              <a:rPr lang="en-US"/>
              <a:t>Azure Policy Best Practices</a:t>
            </a:r>
          </a:p>
        </p:txBody>
      </p:sp>
      <p:cxnSp>
        <p:nvCxnSpPr>
          <p:cNvPr id="35" name="Straight Connector 34">
            <a:extLst>
              <a:ext uri="{FF2B5EF4-FFF2-40B4-BE49-F238E27FC236}">
                <a16:creationId xmlns:a16="http://schemas.microsoft.com/office/drawing/2014/main" id="{1969EE24-3BD6-4C86-A18C-AC4132758531}"/>
              </a:ext>
            </a:extLst>
          </p:cNvPr>
          <p:cNvCxnSpPr>
            <a:cxnSpLocks/>
          </p:cNvCxnSpPr>
          <p:nvPr/>
        </p:nvCxnSpPr>
        <p:spPr>
          <a:xfrm>
            <a:off x="267748" y="2301507"/>
            <a:ext cx="11656508" cy="0"/>
          </a:xfrm>
          <a:prstGeom prst="line">
            <a:avLst/>
          </a:prstGeom>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Arrow: Chevron 35">
            <a:extLst>
              <a:ext uri="{FF2B5EF4-FFF2-40B4-BE49-F238E27FC236}">
                <a16:creationId xmlns:a16="http://schemas.microsoft.com/office/drawing/2014/main" id="{F7038474-B23D-4EEE-89A7-C8CE66027D9B}"/>
              </a:ext>
            </a:extLst>
          </p:cNvPr>
          <p:cNvSpPr/>
          <p:nvPr/>
        </p:nvSpPr>
        <p:spPr bwMode="auto">
          <a:xfrm>
            <a:off x="2384625"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Arrow: Chevron 36">
            <a:extLst>
              <a:ext uri="{FF2B5EF4-FFF2-40B4-BE49-F238E27FC236}">
                <a16:creationId xmlns:a16="http://schemas.microsoft.com/office/drawing/2014/main" id="{D215622C-49BB-409D-88CC-68B8D4E2B4C7}"/>
              </a:ext>
            </a:extLst>
          </p:cNvPr>
          <p:cNvSpPr/>
          <p:nvPr/>
        </p:nvSpPr>
        <p:spPr bwMode="auto">
          <a:xfrm>
            <a:off x="5668101"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9F5DAE32-AAA6-4983-96BC-22160C25E173}"/>
              </a:ext>
            </a:extLst>
          </p:cNvPr>
          <p:cNvGrpSpPr/>
          <p:nvPr/>
        </p:nvGrpSpPr>
        <p:grpSpPr>
          <a:xfrm>
            <a:off x="2855737" y="1626700"/>
            <a:ext cx="2765371" cy="1739959"/>
            <a:chOff x="2912531" y="1722061"/>
            <a:chExt cx="2821222" cy="1775100"/>
          </a:xfrm>
        </p:grpSpPr>
        <p:sp>
          <p:nvSpPr>
            <p:cNvPr id="40" name="Rectangle 39">
              <a:extLst>
                <a:ext uri="{FF2B5EF4-FFF2-40B4-BE49-F238E27FC236}">
                  <a16:creationId xmlns:a16="http://schemas.microsoft.com/office/drawing/2014/main" id="{67DAF760-4C11-40E5-8655-6C49331D805C}"/>
                </a:ext>
              </a:extLst>
            </p:cNvPr>
            <p:cNvSpPr/>
            <p:nvPr/>
          </p:nvSpPr>
          <p:spPr>
            <a:xfrm>
              <a:off x="2912531" y="2521870"/>
              <a:ext cx="2821222" cy="975291"/>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dirty="0">
                  <a:solidFill>
                    <a:srgbClr val="1A1A1A"/>
                  </a:solidFill>
                  <a:latin typeface="Segoe UI"/>
                </a:rPr>
                <a:t>“Initiative" owners like</a:t>
              </a:r>
              <a:br>
                <a:rPr lang="en-US" sz="1371" dirty="0">
                  <a:solidFill>
                    <a:srgbClr val="1A1A1A"/>
                  </a:solidFill>
                  <a:latin typeface="Segoe UI"/>
                </a:rPr>
              </a:br>
              <a:r>
                <a:rPr lang="en-US" sz="1371" dirty="0">
                  <a:solidFill>
                    <a:srgbClr val="1A1A1A"/>
                  </a:solidFill>
                  <a:latin typeface="Segoe UI"/>
                </a:rPr>
                <a:t>Security Architect or </a:t>
              </a:r>
              <a:br>
                <a:rPr lang="en-US" sz="1371" dirty="0">
                  <a:solidFill>
                    <a:srgbClr val="1A1A1A"/>
                  </a:solidFill>
                  <a:latin typeface="Segoe UI"/>
                </a:rPr>
              </a:br>
              <a:r>
                <a:rPr lang="en-US" sz="1371" dirty="0">
                  <a:solidFill>
                    <a:srgbClr val="1A1A1A"/>
                  </a:solidFill>
                  <a:latin typeface="Segoe UI"/>
                </a:rPr>
                <a:t>Cloud Architect or </a:t>
              </a:r>
              <a:br>
                <a:rPr lang="en-US" sz="1371" dirty="0">
                  <a:solidFill>
                    <a:srgbClr val="1A1A1A"/>
                  </a:solidFill>
                  <a:latin typeface="Segoe UI"/>
                </a:rPr>
              </a:br>
              <a:r>
                <a:rPr lang="en-US" sz="1371" dirty="0">
                  <a:solidFill>
                    <a:srgbClr val="1A1A1A"/>
                  </a:solidFill>
                  <a:latin typeface="Segoe UI"/>
                </a:rPr>
                <a:t>Cloud Engineers</a:t>
              </a:r>
            </a:p>
          </p:txBody>
        </p:sp>
        <p:sp>
          <p:nvSpPr>
            <p:cNvPr id="41" name="Freeform: Shape 40">
              <a:extLst>
                <a:ext uri="{FF2B5EF4-FFF2-40B4-BE49-F238E27FC236}">
                  <a16:creationId xmlns:a16="http://schemas.microsoft.com/office/drawing/2014/main" id="{F1CD2643-2950-46DF-A349-2D637E6C1475}"/>
                </a:ext>
              </a:extLst>
            </p:cNvPr>
            <p:cNvSpPr/>
            <p:nvPr/>
          </p:nvSpPr>
          <p:spPr>
            <a:xfrm>
              <a:off x="2912531" y="1722061"/>
              <a:ext cx="2821222" cy="627670"/>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Who owns policy definitions &amp; implementation?</a:t>
              </a:r>
            </a:p>
          </p:txBody>
        </p:sp>
      </p:grpSp>
      <p:grpSp>
        <p:nvGrpSpPr>
          <p:cNvPr id="42" name="Group 41">
            <a:extLst>
              <a:ext uri="{FF2B5EF4-FFF2-40B4-BE49-F238E27FC236}">
                <a16:creationId xmlns:a16="http://schemas.microsoft.com/office/drawing/2014/main" id="{D39A4812-F882-45E5-BA26-7F2A1E32686A}"/>
              </a:ext>
            </a:extLst>
          </p:cNvPr>
          <p:cNvGrpSpPr/>
          <p:nvPr/>
        </p:nvGrpSpPr>
        <p:grpSpPr>
          <a:xfrm>
            <a:off x="5980364" y="1409488"/>
            <a:ext cx="2937153" cy="5179254"/>
            <a:chOff x="6022008" y="1500462"/>
            <a:chExt cx="2996474" cy="5283858"/>
          </a:xfrm>
        </p:grpSpPr>
        <p:sp>
          <p:nvSpPr>
            <p:cNvPr id="43" name="Rectangle 42">
              <a:extLst>
                <a:ext uri="{FF2B5EF4-FFF2-40B4-BE49-F238E27FC236}">
                  <a16:creationId xmlns:a16="http://schemas.microsoft.com/office/drawing/2014/main" id="{44258289-6CBE-4D08-832B-B20AACB47D84}"/>
                </a:ext>
              </a:extLst>
            </p:cNvPr>
            <p:cNvSpPr/>
            <p:nvPr/>
          </p:nvSpPr>
          <p:spPr>
            <a:xfrm>
              <a:off x="6022008" y="2521870"/>
              <a:ext cx="2996474" cy="4262450"/>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Research or gather evidence on the impact of a particular configuration on a particular fundamental (like cost or security)</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What-if analysis of </a:t>
              </a:r>
              <a:br>
                <a:rPr lang="en-US" sz="1371">
                  <a:solidFill>
                    <a:srgbClr val="1A1A1A"/>
                  </a:solidFill>
                  <a:latin typeface="Segoe UI"/>
                </a:rPr>
              </a:br>
              <a:r>
                <a:rPr lang="en-US" sz="1371">
                  <a:solidFill>
                    <a:srgbClr val="1A1A1A"/>
                  </a:solidFill>
                  <a:latin typeface="Segoe UI"/>
                </a:rPr>
                <a:t>enforcing configuration </a:t>
              </a:r>
              <a:br>
                <a:rPr lang="en-US" sz="1371">
                  <a:solidFill>
                    <a:srgbClr val="1A1A1A"/>
                  </a:solidFill>
                  <a:latin typeface="Segoe UI"/>
                </a:rPr>
              </a:br>
              <a:r>
                <a:rPr lang="en-US" sz="1371">
                  <a:solidFill>
                    <a:srgbClr val="1A1A1A"/>
                  </a:solidFill>
                  <a:latin typeface="Segoe UI"/>
                </a:rPr>
                <a:t>in a particular manner</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Assess the current state of compliance to understand the impact of new policy and what exceptions are needed</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 out new policy in phases</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Understand the applications &amp; teams who are non-compliant</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Rollout remediation in stages via </a:t>
              </a:r>
              <a:r>
                <a:rPr lang="en-US" sz="1371" err="1">
                  <a:solidFill>
                    <a:srgbClr val="1A1A1A"/>
                  </a:solidFill>
                  <a:latin typeface="Segoe UI"/>
                </a:rPr>
                <a:t>SafeDeploy</a:t>
              </a:r>
              <a:r>
                <a:rPr lang="en-US" sz="1371">
                  <a:solidFill>
                    <a:srgbClr val="1A1A1A"/>
                  </a:solidFill>
                  <a:latin typeface="Segoe UI"/>
                </a:rPr>
                <a:t> practices</a:t>
              </a:r>
            </a:p>
          </p:txBody>
        </p:sp>
        <p:sp>
          <p:nvSpPr>
            <p:cNvPr id="44" name="Freeform: Shape 43">
              <a:extLst>
                <a:ext uri="{FF2B5EF4-FFF2-40B4-BE49-F238E27FC236}">
                  <a16:creationId xmlns:a16="http://schemas.microsoft.com/office/drawing/2014/main" id="{84766107-D05F-4818-B027-A9509E10EA9A}"/>
                </a:ext>
              </a:extLst>
            </p:cNvPr>
            <p:cNvSpPr/>
            <p:nvPr/>
          </p:nvSpPr>
          <p:spPr>
            <a:xfrm>
              <a:off x="6022008" y="1500462"/>
              <a:ext cx="2474224" cy="849172"/>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is involved in defining a new Policy or refining an existing one?</a:t>
              </a:r>
            </a:p>
          </p:txBody>
        </p:sp>
      </p:grpSp>
      <p:grpSp>
        <p:nvGrpSpPr>
          <p:cNvPr id="45" name="Group 44">
            <a:extLst>
              <a:ext uri="{FF2B5EF4-FFF2-40B4-BE49-F238E27FC236}">
                <a16:creationId xmlns:a16="http://schemas.microsoft.com/office/drawing/2014/main" id="{E1B5CCFA-60DB-4C70-A7B3-333948D6462E}"/>
              </a:ext>
            </a:extLst>
          </p:cNvPr>
          <p:cNvGrpSpPr/>
          <p:nvPr/>
        </p:nvGrpSpPr>
        <p:grpSpPr>
          <a:xfrm>
            <a:off x="267748" y="1626701"/>
            <a:ext cx="2430964" cy="2936655"/>
            <a:chOff x="272272" y="1722061"/>
            <a:chExt cx="2480062" cy="2995966"/>
          </a:xfrm>
        </p:grpSpPr>
        <p:sp>
          <p:nvSpPr>
            <p:cNvPr id="46" name="Rectangle 45">
              <a:extLst>
                <a:ext uri="{FF2B5EF4-FFF2-40B4-BE49-F238E27FC236}">
                  <a16:creationId xmlns:a16="http://schemas.microsoft.com/office/drawing/2014/main" id="{ADD95A7D-CEC6-4FB6-8645-44D7EC700259}"/>
                </a:ext>
              </a:extLst>
            </p:cNvPr>
            <p:cNvSpPr/>
            <p:nvPr/>
          </p:nvSpPr>
          <p:spPr>
            <a:xfrm>
              <a:off x="272272" y="2521870"/>
              <a:ext cx="2480062" cy="2196157"/>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Regulatory Compliance</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Controlling cost</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S</a:t>
              </a:r>
              <a:r>
                <a:rPr lang="en-US" sz="1371" err="1">
                  <a:solidFill>
                    <a:srgbClr val="1A1A1A"/>
                  </a:solidFill>
                  <a:latin typeface="Segoe UI"/>
                </a:rPr>
                <a:t>tandards</a:t>
              </a:r>
              <a:r>
                <a:rPr lang="en-US" sz="1371">
                  <a:solidFill>
                    <a:srgbClr val="1A1A1A"/>
                  </a:solidFill>
                  <a:latin typeface="Segoe UI"/>
                </a:rPr>
                <a:t> &amp; Tagging</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Maintain security and performance consistency</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 Enforce enterprise wide design principles</a:t>
              </a:r>
            </a:p>
          </p:txBody>
        </p:sp>
        <p:sp>
          <p:nvSpPr>
            <p:cNvPr id="47" name="Freeform: Shape 46">
              <a:extLst>
                <a:ext uri="{FF2B5EF4-FFF2-40B4-BE49-F238E27FC236}">
                  <a16:creationId xmlns:a16="http://schemas.microsoft.com/office/drawing/2014/main" id="{A12BEDBC-1EAF-4D81-9B64-F787521C4EB5}"/>
                </a:ext>
              </a:extLst>
            </p:cNvPr>
            <p:cNvSpPr/>
            <p:nvPr/>
          </p:nvSpPr>
          <p:spPr>
            <a:xfrm>
              <a:off x="272272" y="1722061"/>
              <a:ext cx="2159631" cy="636489"/>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drives your need for Policy?</a:t>
              </a:r>
            </a:p>
          </p:txBody>
        </p:sp>
      </p:grpSp>
    </p:spTree>
    <p:extLst>
      <p:ext uri="{BB962C8B-B14F-4D97-AF65-F5344CB8AC3E}">
        <p14:creationId xmlns:p14="http://schemas.microsoft.com/office/powerpoint/2010/main" val="2993746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1+#ppt_w/2"/>
                                          </p:val>
                                        </p:tav>
                                        <p:tav tm="100000">
                                          <p:val>
                                            <p:strVal val="#ppt_x"/>
                                          </p:val>
                                        </p:tav>
                                      </p:tavLst>
                                    </p:anim>
                                    <p:anim calcmode="lin" valueType="num">
                                      <p:cBhvr additive="base">
                                        <p:cTn id="8"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750" fill="hold"/>
                                        <p:tgtEl>
                                          <p:spTgt spid="39"/>
                                        </p:tgtEl>
                                        <p:attrNameLst>
                                          <p:attrName>ppt_x</p:attrName>
                                        </p:attrNameLst>
                                      </p:cBhvr>
                                      <p:tavLst>
                                        <p:tav tm="0">
                                          <p:val>
                                            <p:strVal val="1+#ppt_w/2"/>
                                          </p:val>
                                        </p:tav>
                                        <p:tav tm="100000">
                                          <p:val>
                                            <p:strVal val="#ppt_x"/>
                                          </p:val>
                                        </p:tav>
                                      </p:tavLst>
                                    </p:anim>
                                    <p:anim calcmode="lin" valueType="num">
                                      <p:cBhvr additive="base">
                                        <p:cTn id="14" dur="750" fill="hold"/>
                                        <p:tgtEl>
                                          <p:spTgt spid="39"/>
                                        </p:tgtEl>
                                        <p:attrNameLst>
                                          <p:attrName>ppt_y</p:attrName>
                                        </p:attrNameLst>
                                      </p:cBhvr>
                                      <p:tavLst>
                                        <p:tav tm="0">
                                          <p:val>
                                            <p:strVal val="#ppt_y"/>
                                          </p:val>
                                        </p:tav>
                                        <p:tav tm="100000">
                                          <p:val>
                                            <p:strVal val="#ppt_y"/>
                                          </p:val>
                                        </p:tav>
                                      </p:tavLst>
                                    </p:anim>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750" fill="hold"/>
                                        <p:tgtEl>
                                          <p:spTgt spid="42"/>
                                        </p:tgtEl>
                                        <p:attrNameLst>
                                          <p:attrName>ppt_x</p:attrName>
                                        </p:attrNameLst>
                                      </p:cBhvr>
                                      <p:tavLst>
                                        <p:tav tm="0">
                                          <p:val>
                                            <p:strVal val="1+#ppt_w/2"/>
                                          </p:val>
                                        </p:tav>
                                        <p:tav tm="100000">
                                          <p:val>
                                            <p:strVal val="#ppt_x"/>
                                          </p:val>
                                        </p:tav>
                                      </p:tavLst>
                                    </p:anim>
                                    <p:anim calcmode="lin" valueType="num">
                                      <p:cBhvr additive="base">
                                        <p:cTn id="24" dur="750" fill="hold"/>
                                        <p:tgtEl>
                                          <p:spTgt spid="42"/>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2" presetClass="entr" presetSubtype="8"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4D2D-183D-402E-81DF-7AC870DED9A8}"/>
              </a:ext>
            </a:extLst>
          </p:cNvPr>
          <p:cNvSpPr>
            <a:spLocks noGrp="1"/>
          </p:cNvSpPr>
          <p:nvPr>
            <p:ph type="title"/>
          </p:nvPr>
        </p:nvSpPr>
        <p:spPr/>
        <p:txBody>
          <a:bodyPr/>
          <a:lstStyle/>
          <a:p>
            <a:r>
              <a:rPr lang="en-US" dirty="0"/>
              <a:t>Policy Initiatives</a:t>
            </a:r>
          </a:p>
        </p:txBody>
      </p:sp>
      <p:sp>
        <p:nvSpPr>
          <p:cNvPr id="3" name="Text Placeholder 2">
            <a:extLst>
              <a:ext uri="{FF2B5EF4-FFF2-40B4-BE49-F238E27FC236}">
                <a16:creationId xmlns:a16="http://schemas.microsoft.com/office/drawing/2014/main" id="{B59DE8A7-9B1E-476B-ACE6-1C5D642F519E}"/>
              </a:ext>
            </a:extLst>
          </p:cNvPr>
          <p:cNvSpPr>
            <a:spLocks noGrp="1"/>
          </p:cNvSpPr>
          <p:nvPr>
            <p:ph type="body" sz="quarter" idx="10"/>
          </p:nvPr>
        </p:nvSpPr>
        <p:spPr>
          <a:xfrm>
            <a:off x="584200" y="1097280"/>
            <a:ext cx="11018520" cy="2011680"/>
          </a:xfrm>
        </p:spPr>
        <p:txBody>
          <a:bodyPr/>
          <a:lstStyle/>
          <a:p>
            <a:r>
              <a:rPr lang="en-US" b="1" dirty="0"/>
              <a:t>Examples: </a:t>
            </a:r>
          </a:p>
          <a:p>
            <a:r>
              <a:rPr lang="en-US" b="1" dirty="0"/>
              <a:t>Azure Policy's Guest Configuration</a:t>
            </a:r>
          </a:p>
          <a:p>
            <a:r>
              <a:rPr lang="en-US" dirty="0"/>
              <a:t>Industry security baselines such as </a:t>
            </a:r>
            <a:r>
              <a:rPr lang="en-US" b="1" dirty="0"/>
              <a:t>CIS</a:t>
            </a:r>
            <a:r>
              <a:rPr lang="en-US" dirty="0"/>
              <a:t>/STIG/ISO27001</a:t>
            </a:r>
          </a:p>
          <a:p>
            <a:r>
              <a:rPr lang="en-US" dirty="0"/>
              <a:t>Out of box</a:t>
            </a:r>
          </a:p>
          <a:p>
            <a:endParaRPr lang="en-US" b="1" dirty="0"/>
          </a:p>
          <a:p>
            <a:endParaRPr lang="en-US" dirty="0"/>
          </a:p>
        </p:txBody>
      </p:sp>
      <p:pic>
        <p:nvPicPr>
          <p:cNvPr id="4" name="Picture 3">
            <a:extLst>
              <a:ext uri="{FF2B5EF4-FFF2-40B4-BE49-F238E27FC236}">
                <a16:creationId xmlns:a16="http://schemas.microsoft.com/office/drawing/2014/main" id="{15463242-7F7B-4181-B06B-EE9976951EF3}"/>
              </a:ext>
            </a:extLst>
          </p:cNvPr>
          <p:cNvPicPr>
            <a:picLocks noChangeAspect="1"/>
          </p:cNvPicPr>
          <p:nvPr/>
        </p:nvPicPr>
        <p:blipFill>
          <a:blip r:embed="rId3"/>
          <a:stretch>
            <a:fillRect/>
          </a:stretch>
        </p:blipFill>
        <p:spPr>
          <a:xfrm>
            <a:off x="491490" y="2983101"/>
            <a:ext cx="10915650" cy="4759864"/>
          </a:xfrm>
          <a:prstGeom prst="rect">
            <a:avLst/>
          </a:prstGeom>
        </p:spPr>
      </p:pic>
    </p:spTree>
    <p:extLst>
      <p:ext uri="{BB962C8B-B14F-4D97-AF65-F5344CB8AC3E}">
        <p14:creationId xmlns:p14="http://schemas.microsoft.com/office/powerpoint/2010/main" val="4179292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p:txBody>
          <a:bodyPr>
            <a:normAutofit fontScale="90000"/>
          </a:bodyPr>
          <a:lstStyle/>
          <a:p>
            <a:pPr algn="ctr"/>
            <a:r>
              <a:rPr lang="en-US" dirty="0">
                <a:solidFill>
                  <a:srgbClr val="90C226"/>
                </a:solidFill>
                <a:latin typeface="Trebuchet MS" panose="020B0603020202020204" pitchFamily="34" charset="0"/>
              </a:rPr>
              <a:t>Azure Policy</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4" name="Subtitle 3">
            <a:extLst>
              <a:ext uri="{FF2B5EF4-FFF2-40B4-BE49-F238E27FC236}">
                <a16:creationId xmlns:a16="http://schemas.microsoft.com/office/drawing/2014/main" id="{CE2CE28D-252A-45B1-ACCF-318E67E88CB4}"/>
              </a:ext>
            </a:extLst>
          </p:cNvPr>
          <p:cNvSpPr>
            <a:spLocks noGrp="1"/>
          </p:cNvSpPr>
          <p:nvPr>
            <p:ph type="subTitle" idx="1"/>
          </p:nvPr>
        </p:nvSpPr>
        <p:spPr/>
        <p:txBody>
          <a:bodyPr/>
          <a:lstStyle/>
          <a:p>
            <a:endParaRPr lang="sv-SE"/>
          </a:p>
        </p:txBody>
      </p:sp>
    </p:spTree>
    <p:extLst>
      <p:ext uri="{BB962C8B-B14F-4D97-AF65-F5344CB8AC3E}">
        <p14:creationId xmlns:p14="http://schemas.microsoft.com/office/powerpoint/2010/main" val="107904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D16F44-CF83-48B6-BC1E-79F3EBE31B0E}"/>
              </a:ext>
            </a:extLst>
          </p:cNvPr>
          <p:cNvSpPr>
            <a:spLocks noGrp="1"/>
          </p:cNvSpPr>
          <p:nvPr>
            <p:ph type="title"/>
          </p:nvPr>
        </p:nvSpPr>
        <p:spPr/>
        <p:txBody>
          <a:bodyPr/>
          <a:lstStyle/>
          <a:p>
            <a:r>
              <a:rPr lang="en-US" dirty="0"/>
              <a:t>Azure Blueprints</a:t>
            </a:r>
            <a:endParaRPr lang="sv-SE" dirty="0"/>
          </a:p>
        </p:txBody>
      </p:sp>
      <p:sp>
        <p:nvSpPr>
          <p:cNvPr id="4" name="Text Placeholder 3">
            <a:extLst>
              <a:ext uri="{FF2B5EF4-FFF2-40B4-BE49-F238E27FC236}">
                <a16:creationId xmlns:a16="http://schemas.microsoft.com/office/drawing/2014/main" id="{16F07C93-4C93-4509-9329-A376313CB6C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111687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91428" y="2961598"/>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6" name="Rectangle 5"/>
          <p:cNvSpPr/>
          <p:nvPr/>
        </p:nvSpPr>
        <p:spPr bwMode="auto">
          <a:xfrm>
            <a:off x="293688" y="4771521"/>
            <a:ext cx="1794967" cy="1794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33" name="Title 2">
            <a:extLst>
              <a:ext uri="{FF2B5EF4-FFF2-40B4-BE49-F238E27FC236}">
                <a16:creationId xmlns:a16="http://schemas.microsoft.com/office/drawing/2014/main" id="{066C05C2-4823-46D2-95B9-76E06C4FFFF5}"/>
              </a:ext>
            </a:extLst>
          </p:cNvPr>
          <p:cNvSpPr txBox="1">
            <a:spLocks/>
          </p:cNvSpPr>
          <p:nvPr/>
        </p:nvSpPr>
        <p:spPr>
          <a:xfrm>
            <a:off x="293688" y="20569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90C226"/>
                </a:solidFill>
              </a:rPr>
              <a:t>Azure Customer Challenges</a:t>
            </a:r>
          </a:p>
        </p:txBody>
      </p:sp>
      <p:sp>
        <p:nvSpPr>
          <p:cNvPr id="34" name="Accessiblity definition">
            <a:extLst>
              <a:ext uri="{FF2B5EF4-FFF2-40B4-BE49-F238E27FC236}">
                <a16:creationId xmlns:a16="http://schemas.microsoft.com/office/drawing/2014/main" id="{9E1F1A94-1F47-4123-863A-FCA915F00A13}"/>
              </a:ext>
            </a:extLst>
          </p:cNvPr>
          <p:cNvSpPr txBox="1">
            <a:spLocks/>
          </p:cNvSpPr>
          <p:nvPr/>
        </p:nvSpPr>
        <p:spPr>
          <a:xfrm>
            <a:off x="293688" y="765673"/>
            <a:ext cx="11025188" cy="2215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600">
                <a:solidFill>
                  <a:schemeClr val="tx1"/>
                </a:solidFill>
              </a:rPr>
              <a:t>Designing and Building Governed Azure Subscriptions  </a:t>
            </a:r>
          </a:p>
        </p:txBody>
      </p:sp>
      <p:sp>
        <p:nvSpPr>
          <p:cNvPr id="35" name="TextBox 34">
            <a:extLst>
              <a:ext uri="{FF2B5EF4-FFF2-40B4-BE49-F238E27FC236}">
                <a16:creationId xmlns:a16="http://schemas.microsoft.com/office/drawing/2014/main" id="{A3748273-1E2B-448B-A46C-F40B15AE52D0}"/>
              </a:ext>
            </a:extLst>
          </p:cNvPr>
          <p:cNvSpPr txBox="1"/>
          <p:nvPr/>
        </p:nvSpPr>
        <p:spPr>
          <a:xfrm>
            <a:off x="2188249" y="1664050"/>
            <a:ext cx="9834123" cy="723275"/>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dirty="0">
                <a:gradFill>
                  <a:gsLst>
                    <a:gs pos="5417">
                      <a:srgbClr val="353535"/>
                    </a:gs>
                    <a:gs pos="28000">
                      <a:srgbClr val="353535"/>
                    </a:gs>
                  </a:gsLst>
                  <a:lin ang="5400000" scaled="0"/>
                </a:gradFill>
              </a:rPr>
              <a:t>Challenging to setup foundational infrastructure </a:t>
            </a:r>
          </a:p>
          <a:p>
            <a:pPr lvl="0" defTabSz="896350">
              <a:defRPr/>
            </a:pPr>
            <a:r>
              <a:rPr lang="en-US" sz="2000" dirty="0">
                <a:gradFill>
                  <a:gsLst>
                    <a:gs pos="5417">
                      <a:srgbClr val="353535"/>
                    </a:gs>
                    <a:gs pos="28000">
                      <a:srgbClr val="353535"/>
                    </a:gs>
                  </a:gsLst>
                  <a:lin ang="5400000" scaled="0"/>
                </a:gradFill>
              </a:rPr>
              <a:t>Cumbersome to create and redeploy infra. </a:t>
            </a:r>
          </a:p>
        </p:txBody>
      </p:sp>
      <p:sp>
        <p:nvSpPr>
          <p:cNvPr id="37" name="TextBox 36">
            <a:extLst>
              <a:ext uri="{FF2B5EF4-FFF2-40B4-BE49-F238E27FC236}">
                <a16:creationId xmlns:a16="http://schemas.microsoft.com/office/drawing/2014/main" id="{F2E9FDF6-49A3-44C1-91D6-F0A5D5DE980B}"/>
              </a:ext>
            </a:extLst>
          </p:cNvPr>
          <p:cNvSpPr txBox="1"/>
          <p:nvPr/>
        </p:nvSpPr>
        <p:spPr>
          <a:xfrm>
            <a:off x="2188249" y="3335043"/>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Inability to create governed subscriptions</a:t>
            </a:r>
          </a:p>
          <a:p>
            <a:pPr lvl="0" defTabSz="896350">
              <a:defRPr/>
            </a:pPr>
            <a:r>
              <a:rPr lang="en-US" sz="2000">
                <a:gradFill>
                  <a:gsLst>
                    <a:gs pos="5417">
                      <a:srgbClr val="353535"/>
                    </a:gs>
                    <a:gs pos="28000">
                      <a:srgbClr val="353535"/>
                    </a:gs>
                  </a:gsLst>
                  <a:lin ang="5400000" scaled="0"/>
                </a:gradFill>
              </a:rPr>
              <a:t>No central way to compose and enforce what goes into or made available in a subscription. Customer use a ton a scripts to try and accomplish this.</a:t>
            </a:r>
          </a:p>
        </p:txBody>
      </p:sp>
      <p:sp>
        <p:nvSpPr>
          <p:cNvPr id="46" name="TextBox 45">
            <a:extLst>
              <a:ext uri="{FF2B5EF4-FFF2-40B4-BE49-F238E27FC236}">
                <a16:creationId xmlns:a16="http://schemas.microsoft.com/office/drawing/2014/main" id="{A7571753-1275-4B86-B608-563E2381AA43}"/>
              </a:ext>
            </a:extLst>
          </p:cNvPr>
          <p:cNvSpPr txBox="1"/>
          <p:nvPr/>
        </p:nvSpPr>
        <p:spPr>
          <a:xfrm>
            <a:off x="2188249" y="5075407"/>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Protecting foundational resources </a:t>
            </a:r>
          </a:p>
          <a:p>
            <a:pPr lvl="0" defTabSz="896350">
              <a:defRPr/>
            </a:pPr>
            <a:r>
              <a:rPr lang="en-US" sz="2000">
                <a:gradFill>
                  <a:gsLst>
                    <a:gs pos="5417">
                      <a:srgbClr val="353535"/>
                    </a:gs>
                    <a:gs pos="28000">
                      <a:srgbClr val="353535"/>
                    </a:gs>
                  </a:gsLst>
                  <a:lin ang="5400000" scaled="0"/>
                </a:gradFill>
              </a:rPr>
              <a:t>Subscription owners can modify resources and remove policies breaking best practices defined by Cloud Architects</a:t>
            </a:r>
          </a:p>
        </p:txBody>
      </p:sp>
      <p:sp>
        <p:nvSpPr>
          <p:cNvPr id="65" name="Rectangle 64">
            <a:extLst>
              <a:ext uri="{FF2B5EF4-FFF2-40B4-BE49-F238E27FC236}">
                <a16:creationId xmlns:a16="http://schemas.microsoft.com/office/drawing/2014/main" id="{1C73A254-25A1-4C38-ACD2-23BB6D42209F}"/>
              </a:ext>
            </a:extLst>
          </p:cNvPr>
          <p:cNvSpPr/>
          <p:nvPr/>
        </p:nvSpPr>
        <p:spPr bwMode="auto">
          <a:xfrm>
            <a:off x="291428" y="1151675"/>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pic>
        <p:nvPicPr>
          <p:cNvPr id="13" name="Graphic 12">
            <a:extLst>
              <a:ext uri="{FF2B5EF4-FFF2-40B4-BE49-F238E27FC236}">
                <a16:creationId xmlns:a16="http://schemas.microsoft.com/office/drawing/2014/main" id="{17EE88CA-540D-4F78-8D4C-9FECE54402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3373" y="3214675"/>
            <a:ext cx="1151419" cy="1151419"/>
          </a:xfrm>
          <a:prstGeom prst="rect">
            <a:avLst/>
          </a:prstGeom>
        </p:spPr>
      </p:pic>
      <p:pic>
        <p:nvPicPr>
          <p:cNvPr id="14" name="Graphic 13">
            <a:extLst>
              <a:ext uri="{FF2B5EF4-FFF2-40B4-BE49-F238E27FC236}">
                <a16:creationId xmlns:a16="http://schemas.microsoft.com/office/drawing/2014/main" id="{8CECADCA-8848-488F-8094-CE47718B22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9177" y="5041198"/>
            <a:ext cx="1099467" cy="1099467"/>
          </a:xfrm>
          <a:prstGeom prst="rect">
            <a:avLst/>
          </a:prstGeom>
        </p:spPr>
      </p:pic>
      <p:pic>
        <p:nvPicPr>
          <p:cNvPr id="15" name="Graphic 14">
            <a:extLst>
              <a:ext uri="{FF2B5EF4-FFF2-40B4-BE49-F238E27FC236}">
                <a16:creationId xmlns:a16="http://schemas.microsoft.com/office/drawing/2014/main" id="{CE9D04FD-F5BE-4780-81E1-1A6EE44544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3373" y="1449979"/>
            <a:ext cx="1151419" cy="1151419"/>
          </a:xfrm>
          <a:prstGeom prst="rect">
            <a:avLst/>
          </a:prstGeom>
        </p:spPr>
      </p:pic>
      <p:sp>
        <p:nvSpPr>
          <p:cNvPr id="2" name="Rectangle 1">
            <a:extLst>
              <a:ext uri="{FF2B5EF4-FFF2-40B4-BE49-F238E27FC236}">
                <a16:creationId xmlns:a16="http://schemas.microsoft.com/office/drawing/2014/main" id="{C88B5827-2CC6-4320-922B-D092E7573ADE}"/>
              </a:ext>
            </a:extLst>
          </p:cNvPr>
          <p:cNvSpPr/>
          <p:nvPr/>
        </p:nvSpPr>
        <p:spPr>
          <a:xfrm>
            <a:off x="6887742" y="2055667"/>
            <a:ext cx="4675895" cy="369332"/>
          </a:xfrm>
          <a:prstGeom prst="rect">
            <a:avLst/>
          </a:prstGeom>
        </p:spPr>
        <p:txBody>
          <a:bodyPr wrap="none">
            <a:spAutoFit/>
          </a:bodyPr>
          <a:lstStyle/>
          <a:p>
            <a:r>
              <a:rPr lang="en-US" sz="1800" dirty="0">
                <a:gradFill>
                  <a:gsLst>
                    <a:gs pos="5417">
                      <a:srgbClr val="353535"/>
                    </a:gs>
                    <a:gs pos="28000">
                      <a:srgbClr val="353535"/>
                    </a:gs>
                  </a:gsLst>
                  <a:lin ang="5400000" scaled="0"/>
                </a:gradFill>
              </a:rPr>
              <a:t>Takes ~7 months to setup foundational infra</a:t>
            </a:r>
            <a:endParaRPr lang="en-US" dirty="0"/>
          </a:p>
        </p:txBody>
      </p:sp>
    </p:spTree>
    <p:extLst>
      <p:ext uri="{BB962C8B-B14F-4D97-AF65-F5344CB8AC3E}">
        <p14:creationId xmlns:p14="http://schemas.microsoft.com/office/powerpoint/2010/main" val="2805308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BDF1B8-AD64-482E-AE55-ABBCF9DD3D14}"/>
              </a:ext>
            </a:extLst>
          </p:cNvPr>
          <p:cNvSpPr/>
          <p:nvPr/>
        </p:nvSpPr>
        <p:spPr bwMode="auto">
          <a:xfrm>
            <a:off x="0" y="-103781"/>
            <a:ext cx="12192000" cy="3630752"/>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4">
            <a:extLst>
              <a:ext uri="{FF2B5EF4-FFF2-40B4-BE49-F238E27FC236}">
                <a16:creationId xmlns:a16="http://schemas.microsoft.com/office/drawing/2014/main" id="{D947505E-7242-449A-B0A8-8078D0490D19}"/>
              </a:ext>
            </a:extLst>
          </p:cNvPr>
          <p:cNvSpPr>
            <a:spLocks noGrp="1"/>
          </p:cNvSpPr>
          <p:nvPr>
            <p:ph type="title"/>
          </p:nvPr>
        </p:nvSpPr>
        <p:spPr>
          <a:xfrm>
            <a:off x="2220688" y="457200"/>
            <a:ext cx="9535387" cy="553998"/>
          </a:xfrm>
        </p:spPr>
        <p:txBody>
          <a:bodyPr>
            <a:normAutofit fontScale="90000"/>
          </a:bodyPr>
          <a:lstStyle/>
          <a:p>
            <a:r>
              <a:rPr lang="en-US" dirty="0">
                <a:solidFill>
                  <a:schemeClr val="bg1"/>
                </a:solidFill>
              </a:rPr>
              <a:t>Introducing Azure Blueprints solution</a:t>
            </a:r>
          </a:p>
        </p:txBody>
      </p:sp>
      <p:pic>
        <p:nvPicPr>
          <p:cNvPr id="7" name="Graphic 6">
            <a:extLst>
              <a:ext uri="{FF2B5EF4-FFF2-40B4-BE49-F238E27FC236}">
                <a16:creationId xmlns:a16="http://schemas.microsoft.com/office/drawing/2014/main" id="{86B59AE6-81D4-44A4-97E0-9ED24441E4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6612" y="280269"/>
            <a:ext cx="1772213" cy="1250973"/>
          </a:xfrm>
          <a:prstGeom prst="rect">
            <a:avLst/>
          </a:prstGeom>
        </p:spPr>
      </p:pic>
      <p:sp>
        <p:nvSpPr>
          <p:cNvPr id="10" name="Accessiblity definition">
            <a:extLst>
              <a:ext uri="{FF2B5EF4-FFF2-40B4-BE49-F238E27FC236}">
                <a16:creationId xmlns:a16="http://schemas.microsoft.com/office/drawing/2014/main" id="{78D6D2A1-D5B5-44FC-B11F-3EF69CA4B070}"/>
              </a:ext>
            </a:extLst>
          </p:cNvPr>
          <p:cNvSpPr txBox="1">
            <a:spLocks/>
          </p:cNvSpPr>
          <p:nvPr/>
        </p:nvSpPr>
        <p:spPr>
          <a:xfrm>
            <a:off x="2220688" y="1148816"/>
            <a:ext cx="9383754" cy="230384"/>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defRPr/>
            </a:pPr>
            <a:r>
              <a:rPr lang="en-US" sz="1600" dirty="0">
                <a:solidFill>
                  <a:srgbClr val="FFFFFF"/>
                </a:solidFill>
                <a:latin typeface="Segoe UI"/>
              </a:rPr>
              <a:t>automated, easy-to-deploy solution to help setup governed Azure Subscriptions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50B2C1F4-645B-4B5E-B990-04C4CD9E9F23}"/>
              </a:ext>
            </a:extLst>
          </p:cNvPr>
          <p:cNvSpPr txBox="1"/>
          <p:nvPr/>
        </p:nvSpPr>
        <p:spPr>
          <a:xfrm>
            <a:off x="94702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Empower</a:t>
            </a:r>
          </a:p>
        </p:txBody>
      </p:sp>
      <p:sp>
        <p:nvSpPr>
          <p:cNvPr id="12" name="TextBox 11">
            <a:extLst>
              <a:ext uri="{FF2B5EF4-FFF2-40B4-BE49-F238E27FC236}">
                <a16:creationId xmlns:a16="http://schemas.microsoft.com/office/drawing/2014/main" id="{77151CB9-4E95-4F58-8BEB-08BF02D69E27}"/>
              </a:ext>
            </a:extLst>
          </p:cNvPr>
          <p:cNvSpPr txBox="1"/>
          <p:nvPr/>
        </p:nvSpPr>
        <p:spPr>
          <a:xfrm>
            <a:off x="789878"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Compose</a:t>
            </a:r>
          </a:p>
        </p:txBody>
      </p:sp>
      <p:cxnSp>
        <p:nvCxnSpPr>
          <p:cNvPr id="13" name="Straight Connector 12">
            <a:extLst>
              <a:ext uri="{FF2B5EF4-FFF2-40B4-BE49-F238E27FC236}">
                <a16:creationId xmlns:a16="http://schemas.microsoft.com/office/drawing/2014/main" id="{B1DDEB61-6284-48BC-BB6B-D47FBC7E20D5}"/>
              </a:ext>
            </a:extLst>
          </p:cNvPr>
          <p:cNvCxnSpPr>
            <a:cxnSpLocks/>
          </p:cNvCxnSpPr>
          <p:nvPr/>
        </p:nvCxnSpPr>
        <p:spPr>
          <a:xfrm rot="5400000" flipH="1">
            <a:off x="2604964" y="2587514"/>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AC1B24-0904-4224-8AE3-225003711796}"/>
              </a:ext>
            </a:extLst>
          </p:cNvPr>
          <p:cNvSpPr txBox="1"/>
          <p:nvPr/>
        </p:nvSpPr>
        <p:spPr>
          <a:xfrm>
            <a:off x="36833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Orchestrate</a:t>
            </a:r>
          </a:p>
        </p:txBody>
      </p:sp>
      <p:grpSp>
        <p:nvGrpSpPr>
          <p:cNvPr id="15" name="Group 28">
            <a:extLst>
              <a:ext uri="{FF2B5EF4-FFF2-40B4-BE49-F238E27FC236}">
                <a16:creationId xmlns:a16="http://schemas.microsoft.com/office/drawing/2014/main" id="{3E5BC9FA-258D-410A-89C4-EB25918EF278}"/>
              </a:ext>
            </a:extLst>
          </p:cNvPr>
          <p:cNvGrpSpPr>
            <a:grpSpLocks noChangeAspect="1"/>
          </p:cNvGrpSpPr>
          <p:nvPr/>
        </p:nvGrpSpPr>
        <p:grpSpPr bwMode="auto">
          <a:xfrm>
            <a:off x="4369883" y="1893004"/>
            <a:ext cx="677962" cy="502691"/>
            <a:chOff x="-707" y="2449"/>
            <a:chExt cx="431" cy="435"/>
          </a:xfrm>
        </p:grpSpPr>
        <p:sp>
          <p:nvSpPr>
            <p:cNvPr id="16" name="Freeform 29">
              <a:extLst>
                <a:ext uri="{FF2B5EF4-FFF2-40B4-BE49-F238E27FC236}">
                  <a16:creationId xmlns:a16="http://schemas.microsoft.com/office/drawing/2014/main" id="{D6266102-4CBF-4613-A335-E116AC6BA492}"/>
                </a:ext>
              </a:extLst>
            </p:cNvPr>
            <p:cNvSpPr>
              <a:spLocks/>
            </p:cNvSpPr>
            <p:nvPr/>
          </p:nvSpPr>
          <p:spPr bwMode="auto">
            <a:xfrm>
              <a:off x="-704" y="2521"/>
              <a:ext cx="428" cy="311"/>
            </a:xfrm>
            <a:custGeom>
              <a:avLst/>
              <a:gdLst>
                <a:gd name="T0" fmla="*/ 0 w 179"/>
                <a:gd name="T1" fmla="*/ 12 h 130"/>
                <a:gd name="T2" fmla="*/ 72 w 179"/>
                <a:gd name="T3" fmla="*/ 39 h 130"/>
                <a:gd name="T4" fmla="*/ 174 w 179"/>
                <a:gd name="T5" fmla="*/ 116 h 130"/>
                <a:gd name="T6" fmla="*/ 179 w 179"/>
                <a:gd name="T7" fmla="*/ 115 h 130"/>
              </a:gdLst>
              <a:ahLst/>
              <a:cxnLst>
                <a:cxn ang="0">
                  <a:pos x="T0" y="T1"/>
                </a:cxn>
                <a:cxn ang="0">
                  <a:pos x="T2" y="T3"/>
                </a:cxn>
                <a:cxn ang="0">
                  <a:pos x="T4" y="T5"/>
                </a:cxn>
                <a:cxn ang="0">
                  <a:pos x="T6" y="T7"/>
                </a:cxn>
              </a:cxnLst>
              <a:rect l="0" t="0" r="r" b="b"/>
              <a:pathLst>
                <a:path w="179" h="130">
                  <a:moveTo>
                    <a:pt x="0" y="12"/>
                  </a:moveTo>
                  <a:cubicBezTo>
                    <a:pt x="0" y="12"/>
                    <a:pt x="38" y="0"/>
                    <a:pt x="72" y="39"/>
                  </a:cubicBezTo>
                  <a:cubicBezTo>
                    <a:pt x="100" y="70"/>
                    <a:pt x="122" y="130"/>
                    <a:pt x="174" y="116"/>
                  </a:cubicBezTo>
                  <a:cubicBezTo>
                    <a:pt x="179" y="115"/>
                    <a:pt x="179" y="115"/>
                    <a:pt x="179" y="1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30">
              <a:extLst>
                <a:ext uri="{FF2B5EF4-FFF2-40B4-BE49-F238E27FC236}">
                  <a16:creationId xmlns:a16="http://schemas.microsoft.com/office/drawing/2014/main" id="{01E68233-3F4E-4E63-B19A-76231B84666D}"/>
                </a:ext>
              </a:extLst>
            </p:cNvPr>
            <p:cNvSpPr>
              <a:spLocks/>
            </p:cNvSpPr>
            <p:nvPr/>
          </p:nvSpPr>
          <p:spPr bwMode="auto">
            <a:xfrm>
              <a:off x="-704" y="2464"/>
              <a:ext cx="43" cy="172"/>
            </a:xfrm>
            <a:custGeom>
              <a:avLst/>
              <a:gdLst>
                <a:gd name="T0" fmla="*/ 18 w 18"/>
                <a:gd name="T1" fmla="*/ 0 h 72"/>
                <a:gd name="T2" fmla="*/ 0 w 18"/>
                <a:gd name="T3" fmla="*/ 35 h 72"/>
                <a:gd name="T4" fmla="*/ 0 w 18"/>
                <a:gd name="T5" fmla="*/ 38 h 72"/>
                <a:gd name="T6" fmla="*/ 17 w 18"/>
                <a:gd name="T7" fmla="*/ 72 h 72"/>
              </a:gdLst>
              <a:ahLst/>
              <a:cxnLst>
                <a:cxn ang="0">
                  <a:pos x="T0" y="T1"/>
                </a:cxn>
                <a:cxn ang="0">
                  <a:pos x="T2" y="T3"/>
                </a:cxn>
                <a:cxn ang="0">
                  <a:pos x="T4" y="T5"/>
                </a:cxn>
                <a:cxn ang="0">
                  <a:pos x="T6" y="T7"/>
                </a:cxn>
              </a:cxnLst>
              <a:rect l="0" t="0" r="r" b="b"/>
              <a:pathLst>
                <a:path w="18" h="72">
                  <a:moveTo>
                    <a:pt x="18" y="0"/>
                  </a:moveTo>
                  <a:cubicBezTo>
                    <a:pt x="0" y="35"/>
                    <a:pt x="0" y="35"/>
                    <a:pt x="0" y="35"/>
                  </a:cubicBezTo>
                  <a:cubicBezTo>
                    <a:pt x="0" y="36"/>
                    <a:pt x="0" y="37"/>
                    <a:pt x="0" y="38"/>
                  </a:cubicBezTo>
                  <a:cubicBezTo>
                    <a:pt x="17" y="72"/>
                    <a:pt x="17" y="72"/>
                    <a:pt x="17" y="72"/>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31">
              <a:extLst>
                <a:ext uri="{FF2B5EF4-FFF2-40B4-BE49-F238E27FC236}">
                  <a16:creationId xmlns:a16="http://schemas.microsoft.com/office/drawing/2014/main" id="{EA482206-9444-47FB-97F8-F39F95B3E0FF}"/>
                </a:ext>
              </a:extLst>
            </p:cNvPr>
            <p:cNvSpPr>
              <a:spLocks/>
            </p:cNvSpPr>
            <p:nvPr/>
          </p:nvSpPr>
          <p:spPr bwMode="auto">
            <a:xfrm>
              <a:off x="-319" y="2710"/>
              <a:ext cx="43" cy="174"/>
            </a:xfrm>
            <a:custGeom>
              <a:avLst/>
              <a:gdLst>
                <a:gd name="T0" fmla="*/ 0 w 18"/>
                <a:gd name="T1" fmla="*/ 73 h 73"/>
                <a:gd name="T2" fmla="*/ 18 w 18"/>
                <a:gd name="T3" fmla="*/ 38 h 73"/>
                <a:gd name="T4" fmla="*/ 18 w 18"/>
                <a:gd name="T5" fmla="*/ 35 h 73"/>
                <a:gd name="T6" fmla="*/ 1 w 18"/>
                <a:gd name="T7" fmla="*/ 0 h 73"/>
              </a:gdLst>
              <a:ahLst/>
              <a:cxnLst>
                <a:cxn ang="0">
                  <a:pos x="T0" y="T1"/>
                </a:cxn>
                <a:cxn ang="0">
                  <a:pos x="T2" y="T3"/>
                </a:cxn>
                <a:cxn ang="0">
                  <a:pos x="T4" y="T5"/>
                </a:cxn>
                <a:cxn ang="0">
                  <a:pos x="T6" y="T7"/>
                </a:cxn>
              </a:cxnLst>
              <a:rect l="0" t="0" r="r" b="b"/>
              <a:pathLst>
                <a:path w="18" h="73">
                  <a:moveTo>
                    <a:pt x="0" y="73"/>
                  </a:moveTo>
                  <a:cubicBezTo>
                    <a:pt x="18" y="38"/>
                    <a:pt x="18" y="38"/>
                    <a:pt x="18" y="38"/>
                  </a:cubicBezTo>
                  <a:cubicBezTo>
                    <a:pt x="18" y="37"/>
                    <a:pt x="18" y="36"/>
                    <a:pt x="18" y="35"/>
                  </a:cubicBezTo>
                  <a:cubicBezTo>
                    <a:pt x="1" y="0"/>
                    <a:pt x="1" y="0"/>
                    <a:pt x="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32">
              <a:extLst>
                <a:ext uri="{FF2B5EF4-FFF2-40B4-BE49-F238E27FC236}">
                  <a16:creationId xmlns:a16="http://schemas.microsoft.com/office/drawing/2014/main" id="{D60B0A26-A73D-48ED-A53E-270718A86420}"/>
                </a:ext>
              </a:extLst>
            </p:cNvPr>
            <p:cNvSpPr>
              <a:spLocks/>
            </p:cNvSpPr>
            <p:nvPr/>
          </p:nvSpPr>
          <p:spPr bwMode="auto">
            <a:xfrm>
              <a:off x="-704" y="2696"/>
              <a:ext cx="186" cy="112"/>
            </a:xfrm>
            <a:custGeom>
              <a:avLst/>
              <a:gdLst>
                <a:gd name="T0" fmla="*/ 78 w 78"/>
                <a:gd name="T1" fmla="*/ 0 h 47"/>
                <a:gd name="T2" fmla="*/ 5 w 78"/>
                <a:gd name="T3" fmla="*/ 38 h 47"/>
                <a:gd name="T4" fmla="*/ 0 w 78"/>
                <a:gd name="T5" fmla="*/ 36 h 47"/>
              </a:gdLst>
              <a:ahLst/>
              <a:cxnLst>
                <a:cxn ang="0">
                  <a:pos x="T0" y="T1"/>
                </a:cxn>
                <a:cxn ang="0">
                  <a:pos x="T2" y="T3"/>
                </a:cxn>
                <a:cxn ang="0">
                  <a:pos x="T4" y="T5"/>
                </a:cxn>
              </a:cxnLst>
              <a:rect l="0" t="0" r="r" b="b"/>
              <a:pathLst>
                <a:path w="78" h="47">
                  <a:moveTo>
                    <a:pt x="78" y="0"/>
                  </a:moveTo>
                  <a:cubicBezTo>
                    <a:pt x="60" y="25"/>
                    <a:pt x="38" y="47"/>
                    <a:pt x="5" y="38"/>
                  </a:cubicBezTo>
                  <a:cubicBezTo>
                    <a:pt x="0" y="36"/>
                    <a:pt x="0" y="36"/>
                    <a:pt x="0" y="3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33">
              <a:extLst>
                <a:ext uri="{FF2B5EF4-FFF2-40B4-BE49-F238E27FC236}">
                  <a16:creationId xmlns:a16="http://schemas.microsoft.com/office/drawing/2014/main" id="{88780D0B-D4D7-49D4-9FD4-D0743D58FC78}"/>
                </a:ext>
              </a:extLst>
            </p:cNvPr>
            <p:cNvSpPr>
              <a:spLocks/>
            </p:cNvSpPr>
            <p:nvPr/>
          </p:nvSpPr>
          <p:spPr bwMode="auto">
            <a:xfrm>
              <a:off x="-467" y="2488"/>
              <a:ext cx="191" cy="133"/>
            </a:xfrm>
            <a:custGeom>
              <a:avLst/>
              <a:gdLst>
                <a:gd name="T0" fmla="*/ 80 w 80"/>
                <a:gd name="T1" fmla="*/ 21 h 56"/>
                <a:gd name="T2" fmla="*/ 7 w 80"/>
                <a:gd name="T3" fmla="*/ 47 h 56"/>
                <a:gd name="T4" fmla="*/ 0 w 80"/>
                <a:gd name="T5" fmla="*/ 56 h 56"/>
              </a:gdLst>
              <a:ahLst/>
              <a:cxnLst>
                <a:cxn ang="0">
                  <a:pos x="T0" y="T1"/>
                </a:cxn>
                <a:cxn ang="0">
                  <a:pos x="T2" y="T3"/>
                </a:cxn>
                <a:cxn ang="0">
                  <a:pos x="T4" y="T5"/>
                </a:cxn>
              </a:cxnLst>
              <a:rect l="0" t="0" r="r" b="b"/>
              <a:pathLst>
                <a:path w="80" h="56">
                  <a:moveTo>
                    <a:pt x="80" y="21"/>
                  </a:moveTo>
                  <a:cubicBezTo>
                    <a:pt x="80" y="21"/>
                    <a:pt x="46" y="0"/>
                    <a:pt x="7" y="47"/>
                  </a:cubicBezTo>
                  <a:cubicBezTo>
                    <a:pt x="5" y="50"/>
                    <a:pt x="2" y="53"/>
                    <a:pt x="0" y="5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34">
              <a:extLst>
                <a:ext uri="{FF2B5EF4-FFF2-40B4-BE49-F238E27FC236}">
                  <a16:creationId xmlns:a16="http://schemas.microsoft.com/office/drawing/2014/main" id="{22BE14CF-6999-419A-A4DF-2B4FCB5FF4F7}"/>
                </a:ext>
              </a:extLst>
            </p:cNvPr>
            <p:cNvSpPr>
              <a:spLocks/>
            </p:cNvSpPr>
            <p:nvPr/>
          </p:nvSpPr>
          <p:spPr bwMode="auto">
            <a:xfrm>
              <a:off x="-321" y="2449"/>
              <a:ext cx="45" cy="175"/>
            </a:xfrm>
            <a:custGeom>
              <a:avLst/>
              <a:gdLst>
                <a:gd name="T0" fmla="*/ 0 w 19"/>
                <a:gd name="T1" fmla="*/ 0 h 73"/>
                <a:gd name="T2" fmla="*/ 18 w 19"/>
                <a:gd name="T3" fmla="*/ 35 h 73"/>
                <a:gd name="T4" fmla="*/ 18 w 19"/>
                <a:gd name="T5" fmla="*/ 38 h 73"/>
                <a:gd name="T6" fmla="*/ 1 w 19"/>
                <a:gd name="T7" fmla="*/ 73 h 73"/>
              </a:gdLst>
              <a:ahLst/>
              <a:cxnLst>
                <a:cxn ang="0">
                  <a:pos x="T0" y="T1"/>
                </a:cxn>
                <a:cxn ang="0">
                  <a:pos x="T2" y="T3"/>
                </a:cxn>
                <a:cxn ang="0">
                  <a:pos x="T4" y="T5"/>
                </a:cxn>
                <a:cxn ang="0">
                  <a:pos x="T6" y="T7"/>
                </a:cxn>
              </a:cxnLst>
              <a:rect l="0" t="0" r="r" b="b"/>
              <a:pathLst>
                <a:path w="19" h="73">
                  <a:moveTo>
                    <a:pt x="0" y="0"/>
                  </a:moveTo>
                  <a:cubicBezTo>
                    <a:pt x="18" y="35"/>
                    <a:pt x="18" y="35"/>
                    <a:pt x="18" y="35"/>
                  </a:cubicBezTo>
                  <a:cubicBezTo>
                    <a:pt x="19" y="36"/>
                    <a:pt x="19" y="37"/>
                    <a:pt x="18" y="38"/>
                  </a:cubicBezTo>
                  <a:cubicBezTo>
                    <a:pt x="1" y="73"/>
                    <a:pt x="1" y="73"/>
                    <a:pt x="1" y="73"/>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Freeform 35">
              <a:extLst>
                <a:ext uri="{FF2B5EF4-FFF2-40B4-BE49-F238E27FC236}">
                  <a16:creationId xmlns:a16="http://schemas.microsoft.com/office/drawing/2014/main" id="{AA95480E-6B07-4F25-9F2F-1470B6EC223B}"/>
                </a:ext>
              </a:extLst>
            </p:cNvPr>
            <p:cNvSpPr>
              <a:spLocks/>
            </p:cNvSpPr>
            <p:nvPr/>
          </p:nvSpPr>
          <p:spPr bwMode="auto">
            <a:xfrm>
              <a:off x="-707" y="2698"/>
              <a:ext cx="46" cy="172"/>
            </a:xfrm>
            <a:custGeom>
              <a:avLst/>
              <a:gdLst>
                <a:gd name="T0" fmla="*/ 19 w 19"/>
                <a:gd name="T1" fmla="*/ 72 h 72"/>
                <a:gd name="T2" fmla="*/ 1 w 19"/>
                <a:gd name="T3" fmla="*/ 37 h 72"/>
                <a:gd name="T4" fmla="*/ 1 w 19"/>
                <a:gd name="T5" fmla="*/ 34 h 72"/>
                <a:gd name="T6" fmla="*/ 18 w 19"/>
                <a:gd name="T7" fmla="*/ 0 h 72"/>
              </a:gdLst>
              <a:ahLst/>
              <a:cxnLst>
                <a:cxn ang="0">
                  <a:pos x="T0" y="T1"/>
                </a:cxn>
                <a:cxn ang="0">
                  <a:pos x="T2" y="T3"/>
                </a:cxn>
                <a:cxn ang="0">
                  <a:pos x="T4" y="T5"/>
                </a:cxn>
                <a:cxn ang="0">
                  <a:pos x="T6" y="T7"/>
                </a:cxn>
              </a:cxnLst>
              <a:rect l="0" t="0" r="r" b="b"/>
              <a:pathLst>
                <a:path w="19" h="72">
                  <a:moveTo>
                    <a:pt x="19" y="72"/>
                  </a:moveTo>
                  <a:cubicBezTo>
                    <a:pt x="1" y="37"/>
                    <a:pt x="1" y="37"/>
                    <a:pt x="1" y="37"/>
                  </a:cubicBezTo>
                  <a:cubicBezTo>
                    <a:pt x="0" y="36"/>
                    <a:pt x="0" y="35"/>
                    <a:pt x="1" y="34"/>
                  </a:cubicBezTo>
                  <a:cubicBezTo>
                    <a:pt x="18" y="0"/>
                    <a:pt x="18" y="0"/>
                    <a:pt x="18"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cxnSp>
        <p:nvCxnSpPr>
          <p:cNvPr id="23" name="Straight Connector 22">
            <a:extLst>
              <a:ext uri="{FF2B5EF4-FFF2-40B4-BE49-F238E27FC236}">
                <a16:creationId xmlns:a16="http://schemas.microsoft.com/office/drawing/2014/main" id="{9C7FC830-3E89-4A5F-A3D0-24EDBEF87FC8}"/>
              </a:ext>
            </a:extLst>
          </p:cNvPr>
          <p:cNvCxnSpPr>
            <a:cxnSpLocks/>
          </p:cNvCxnSpPr>
          <p:nvPr/>
        </p:nvCxnSpPr>
        <p:spPr>
          <a:xfrm rot="5400000" flipH="1">
            <a:off x="5633197" y="2547361"/>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018277-6012-41E2-A2A3-532B231B7DB0}"/>
              </a:ext>
            </a:extLst>
          </p:cNvPr>
          <p:cNvSpPr txBox="1"/>
          <p:nvPr/>
        </p:nvSpPr>
        <p:spPr>
          <a:xfrm>
            <a:off x="6472341"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Protect</a:t>
            </a:r>
          </a:p>
        </p:txBody>
      </p:sp>
      <p:cxnSp>
        <p:nvCxnSpPr>
          <p:cNvPr id="25" name="Straight Connector 24">
            <a:extLst>
              <a:ext uri="{FF2B5EF4-FFF2-40B4-BE49-F238E27FC236}">
                <a16:creationId xmlns:a16="http://schemas.microsoft.com/office/drawing/2014/main" id="{202DF308-0D64-44C7-9C86-5F8D33BBFA4A}"/>
              </a:ext>
            </a:extLst>
          </p:cNvPr>
          <p:cNvCxnSpPr>
            <a:cxnSpLocks/>
          </p:cNvCxnSpPr>
          <p:nvPr/>
        </p:nvCxnSpPr>
        <p:spPr>
          <a:xfrm rot="5400000" flipH="1">
            <a:off x="8292590" y="2536093"/>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6EDE38-7C7A-4948-9A91-121E57A17B80}"/>
              </a:ext>
            </a:extLst>
          </p:cNvPr>
          <p:cNvSpPr/>
          <p:nvPr/>
        </p:nvSpPr>
        <p:spPr>
          <a:xfrm>
            <a:off x="6438686" y="4212687"/>
            <a:ext cx="2134220"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Lock down </a:t>
            </a: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Light"/>
              </a:rPr>
              <a:t>foundational infrastructure </a:t>
            </a: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that are shared across subscriptions</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8467EF36-9B26-4646-BA04-FCE15703EB7A}"/>
              </a:ext>
            </a:extLst>
          </p:cNvPr>
          <p:cNvSpPr/>
          <p:nvPr/>
        </p:nvSpPr>
        <p:spPr>
          <a:xfrm>
            <a:off x="3590470" y="4212687"/>
            <a:ext cx="2370397"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Orchestrate  </a:t>
            </a:r>
            <a:r>
              <a:rPr kumimoji="0" lang="en-US" sz="18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deployment of Resource Templates, Policies, and RBAC </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A9D2DC16-FDEC-4EFD-A005-9716CB4D95B8}"/>
              </a:ext>
            </a:extLst>
          </p:cNvPr>
          <p:cNvSpPr/>
          <p:nvPr/>
        </p:nvSpPr>
        <p:spPr>
          <a:xfrm>
            <a:off x="9470227" y="3972515"/>
            <a:ext cx="2134220" cy="201914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Let app teams use Azure in a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self-service</a:t>
            </a: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 manner while ensuring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organizational standards</a:t>
            </a:r>
            <a:endParaRPr kumimoji="0" lang="en-US" sz="1961"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C41B7AEC-9C8A-47F1-BE82-0A4A40FE56F4}"/>
              </a:ext>
            </a:extLst>
          </p:cNvPr>
          <p:cNvSpPr/>
          <p:nvPr/>
        </p:nvSpPr>
        <p:spPr>
          <a:xfrm>
            <a:off x="587553" y="4212687"/>
            <a:ext cx="2358275"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Compose, </a:t>
            </a:r>
            <a:r>
              <a:rPr kumimoji="0" lang="en-US" sz="196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 and update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cloud environments in a </a:t>
            </a:r>
            <a:r>
              <a:rPr kumimoji="0" lang="en-US" sz="1961"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repeatable</a:t>
            </a:r>
            <a:r>
              <a:rPr kumimoji="0" lang="en-US" sz="1961" b="1" i="0" u="none" strike="noStrike" kern="1200" cap="none" spc="0" normalizeH="0" baseline="0" noProof="0" dirty="0">
                <a:ln>
                  <a:noFill/>
                </a:ln>
                <a:solidFill>
                  <a:srgbClr val="1A1A1A"/>
                </a:solidFill>
                <a:effectLst/>
                <a:uLnTx/>
                <a:uFillTx/>
                <a:latin typeface="Segoe UI Semilight"/>
                <a:ea typeface="+mn-ea"/>
                <a:cs typeface="Segoe UI Light"/>
              </a:rPr>
              <a:t>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manner</a:t>
            </a:r>
            <a:endParaRPr kumimoji="0" lang="en-US" sz="1765"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2D338BED-E6B7-4F7C-8799-DEBFC73A3DC8}"/>
              </a:ext>
            </a:extLst>
          </p:cNvPr>
          <p:cNvCxnSpPr>
            <a:cxnSpLocks/>
          </p:cNvCxnSpPr>
          <p:nvPr/>
        </p:nvCxnSpPr>
        <p:spPr>
          <a:xfrm>
            <a:off x="3236170"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CF4DCC-80AB-4619-90FF-FE5D5AADC62F}"/>
              </a:ext>
            </a:extLst>
          </p:cNvPr>
          <p:cNvCxnSpPr>
            <a:cxnSpLocks/>
          </p:cNvCxnSpPr>
          <p:nvPr/>
        </p:nvCxnSpPr>
        <p:spPr>
          <a:xfrm>
            <a:off x="6261948"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84EC794-FCED-49B9-80B0-D8C9857B9121}"/>
              </a:ext>
            </a:extLst>
          </p:cNvPr>
          <p:cNvCxnSpPr>
            <a:cxnSpLocks/>
          </p:cNvCxnSpPr>
          <p:nvPr/>
        </p:nvCxnSpPr>
        <p:spPr>
          <a:xfrm>
            <a:off x="8922503"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9345C1E-3DDB-4D58-AA34-4590A1AAFB71}"/>
              </a:ext>
            </a:extLst>
          </p:cNvPr>
          <p:cNvGrpSpPr/>
          <p:nvPr/>
        </p:nvGrpSpPr>
        <p:grpSpPr>
          <a:xfrm>
            <a:off x="7208186" y="1976208"/>
            <a:ext cx="598501" cy="449768"/>
            <a:chOff x="3043238" y="5605463"/>
            <a:chExt cx="579438" cy="458787"/>
          </a:xfrm>
        </p:grpSpPr>
        <p:sp>
          <p:nvSpPr>
            <p:cNvPr id="34" name="Rectangle 55">
              <a:extLst>
                <a:ext uri="{FF2B5EF4-FFF2-40B4-BE49-F238E27FC236}">
                  <a16:creationId xmlns:a16="http://schemas.microsoft.com/office/drawing/2014/main" id="{D4131E0A-7E10-4F1B-86D6-9E889F3316D9}"/>
                </a:ext>
              </a:extLst>
            </p:cNvPr>
            <p:cNvSpPr>
              <a:spLocks noChangeArrowheads="1"/>
            </p:cNvSpPr>
            <p:nvPr/>
          </p:nvSpPr>
          <p:spPr bwMode="auto">
            <a:xfrm>
              <a:off x="3043238" y="5605463"/>
              <a:ext cx="579438" cy="376237"/>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Line 56">
              <a:extLst>
                <a:ext uri="{FF2B5EF4-FFF2-40B4-BE49-F238E27FC236}">
                  <a16:creationId xmlns:a16="http://schemas.microsoft.com/office/drawing/2014/main" id="{CC92C5D0-F89E-4640-81BA-45120B547905}"/>
                </a:ext>
              </a:extLst>
            </p:cNvPr>
            <p:cNvSpPr>
              <a:spLocks noChangeShapeType="1"/>
            </p:cNvSpPr>
            <p:nvPr/>
          </p:nvSpPr>
          <p:spPr bwMode="auto">
            <a:xfrm>
              <a:off x="3236913"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Line 57">
              <a:extLst>
                <a:ext uri="{FF2B5EF4-FFF2-40B4-BE49-F238E27FC236}">
                  <a16:creationId xmlns:a16="http://schemas.microsoft.com/office/drawing/2014/main" id="{4B2B3E5E-B4C3-43E3-B56E-E6EBECFEE176}"/>
                </a:ext>
              </a:extLst>
            </p:cNvPr>
            <p:cNvSpPr>
              <a:spLocks noChangeShapeType="1"/>
            </p:cNvSpPr>
            <p:nvPr/>
          </p:nvSpPr>
          <p:spPr bwMode="auto">
            <a:xfrm>
              <a:off x="3425825"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Line 58">
              <a:extLst>
                <a:ext uri="{FF2B5EF4-FFF2-40B4-BE49-F238E27FC236}">
                  <a16:creationId xmlns:a16="http://schemas.microsoft.com/office/drawing/2014/main" id="{AFD26889-D138-4F57-8244-151ECACD0E20}"/>
                </a:ext>
              </a:extLst>
            </p:cNvPr>
            <p:cNvSpPr>
              <a:spLocks noChangeShapeType="1"/>
            </p:cNvSpPr>
            <p:nvPr/>
          </p:nvSpPr>
          <p:spPr bwMode="auto">
            <a:xfrm>
              <a:off x="3122613" y="6064250"/>
              <a:ext cx="41751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59">
              <a:extLst>
                <a:ext uri="{FF2B5EF4-FFF2-40B4-BE49-F238E27FC236}">
                  <a16:creationId xmlns:a16="http://schemas.microsoft.com/office/drawing/2014/main" id="{F7B648DC-1AFA-49BD-AAD0-6719291AA966}"/>
                </a:ext>
              </a:extLst>
            </p:cNvPr>
            <p:cNvSpPr>
              <a:spLocks/>
            </p:cNvSpPr>
            <p:nvPr/>
          </p:nvSpPr>
          <p:spPr bwMode="auto">
            <a:xfrm>
              <a:off x="3243263" y="5768975"/>
              <a:ext cx="176213" cy="142875"/>
            </a:xfrm>
            <a:custGeom>
              <a:avLst/>
              <a:gdLst>
                <a:gd name="T0" fmla="*/ 3 w 51"/>
                <a:gd name="T1" fmla="*/ 0 h 41"/>
                <a:gd name="T2" fmla="*/ 48 w 51"/>
                <a:gd name="T3" fmla="*/ 0 h 41"/>
                <a:gd name="T4" fmla="*/ 51 w 51"/>
                <a:gd name="T5" fmla="*/ 3 h 41"/>
                <a:gd name="T6" fmla="*/ 51 w 51"/>
                <a:gd name="T7" fmla="*/ 37 h 41"/>
                <a:gd name="T8" fmla="*/ 48 w 51"/>
                <a:gd name="T9" fmla="*/ 41 h 41"/>
                <a:gd name="T10" fmla="*/ 3 w 51"/>
                <a:gd name="T11" fmla="*/ 41 h 41"/>
                <a:gd name="T12" fmla="*/ 0 w 51"/>
                <a:gd name="T13" fmla="*/ 37 h 41"/>
                <a:gd name="T14" fmla="*/ 0 w 51"/>
                <a:gd name="T15" fmla="*/ 3 h 41"/>
                <a:gd name="T16" fmla="*/ 3 w 5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41">
                  <a:moveTo>
                    <a:pt x="3" y="0"/>
                  </a:moveTo>
                  <a:cubicBezTo>
                    <a:pt x="48" y="0"/>
                    <a:pt x="48" y="0"/>
                    <a:pt x="48" y="0"/>
                  </a:cubicBezTo>
                  <a:cubicBezTo>
                    <a:pt x="50" y="0"/>
                    <a:pt x="51" y="1"/>
                    <a:pt x="51" y="3"/>
                  </a:cubicBezTo>
                  <a:cubicBezTo>
                    <a:pt x="51" y="37"/>
                    <a:pt x="51" y="37"/>
                    <a:pt x="51" y="37"/>
                  </a:cubicBezTo>
                  <a:cubicBezTo>
                    <a:pt x="51" y="39"/>
                    <a:pt x="50" y="41"/>
                    <a:pt x="48" y="41"/>
                  </a:cubicBezTo>
                  <a:cubicBezTo>
                    <a:pt x="3" y="41"/>
                    <a:pt x="3" y="41"/>
                    <a:pt x="3" y="41"/>
                  </a:cubicBezTo>
                  <a:cubicBezTo>
                    <a:pt x="1" y="41"/>
                    <a:pt x="0" y="39"/>
                    <a:pt x="0" y="37"/>
                  </a:cubicBezTo>
                  <a:cubicBezTo>
                    <a:pt x="0" y="3"/>
                    <a:pt x="0" y="3"/>
                    <a:pt x="0" y="3"/>
                  </a:cubicBezTo>
                  <a:cubicBezTo>
                    <a:pt x="0" y="1"/>
                    <a:pt x="1" y="0"/>
                    <a:pt x="3"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60">
              <a:extLst>
                <a:ext uri="{FF2B5EF4-FFF2-40B4-BE49-F238E27FC236}">
                  <a16:creationId xmlns:a16="http://schemas.microsoft.com/office/drawing/2014/main" id="{455D71CD-73D7-4240-88B3-D80FC2226C5B}"/>
                </a:ext>
              </a:extLst>
            </p:cNvPr>
            <p:cNvSpPr>
              <a:spLocks/>
            </p:cNvSpPr>
            <p:nvPr/>
          </p:nvSpPr>
          <p:spPr bwMode="auto">
            <a:xfrm>
              <a:off x="3278188" y="5695950"/>
              <a:ext cx="106363" cy="73025"/>
            </a:xfrm>
            <a:custGeom>
              <a:avLst/>
              <a:gdLst>
                <a:gd name="T0" fmla="*/ 0 w 31"/>
                <a:gd name="T1" fmla="*/ 21 h 21"/>
                <a:gd name="T2" fmla="*/ 0 w 31"/>
                <a:gd name="T3" fmla="*/ 15 h 21"/>
                <a:gd name="T4" fmla="*/ 16 w 31"/>
                <a:gd name="T5" fmla="*/ 0 h 21"/>
                <a:gd name="T6" fmla="*/ 16 w 31"/>
                <a:gd name="T7" fmla="*/ 0 h 21"/>
                <a:gd name="T8" fmla="*/ 31 w 31"/>
                <a:gd name="T9" fmla="*/ 15 h 21"/>
                <a:gd name="T10" fmla="*/ 31 w 31"/>
                <a:gd name="T11" fmla="*/ 21 h 21"/>
              </a:gdLst>
              <a:ahLst/>
              <a:cxnLst>
                <a:cxn ang="0">
                  <a:pos x="T0" y="T1"/>
                </a:cxn>
                <a:cxn ang="0">
                  <a:pos x="T2" y="T3"/>
                </a:cxn>
                <a:cxn ang="0">
                  <a:pos x="T4" y="T5"/>
                </a:cxn>
                <a:cxn ang="0">
                  <a:pos x="T6" y="T7"/>
                </a:cxn>
                <a:cxn ang="0">
                  <a:pos x="T8" y="T9"/>
                </a:cxn>
                <a:cxn ang="0">
                  <a:pos x="T10" y="T11"/>
                </a:cxn>
              </a:cxnLst>
              <a:rect l="0" t="0" r="r" b="b"/>
              <a:pathLst>
                <a:path w="31" h="21">
                  <a:moveTo>
                    <a:pt x="0" y="21"/>
                  </a:moveTo>
                  <a:cubicBezTo>
                    <a:pt x="0" y="15"/>
                    <a:pt x="0" y="15"/>
                    <a:pt x="0" y="15"/>
                  </a:cubicBezTo>
                  <a:cubicBezTo>
                    <a:pt x="0" y="6"/>
                    <a:pt x="7" y="0"/>
                    <a:pt x="16" y="0"/>
                  </a:cubicBezTo>
                  <a:cubicBezTo>
                    <a:pt x="16" y="0"/>
                    <a:pt x="16" y="0"/>
                    <a:pt x="16" y="0"/>
                  </a:cubicBezTo>
                  <a:cubicBezTo>
                    <a:pt x="24" y="0"/>
                    <a:pt x="31" y="6"/>
                    <a:pt x="31" y="15"/>
                  </a:cubicBezTo>
                  <a:cubicBezTo>
                    <a:pt x="31" y="21"/>
                    <a:pt x="31" y="21"/>
                    <a:pt x="31" y="2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Oval 61">
              <a:extLst>
                <a:ext uri="{FF2B5EF4-FFF2-40B4-BE49-F238E27FC236}">
                  <a16:creationId xmlns:a16="http://schemas.microsoft.com/office/drawing/2014/main" id="{4C0EFA11-2738-4F59-93A5-3250B42A2E91}"/>
                </a:ext>
              </a:extLst>
            </p:cNvPr>
            <p:cNvSpPr>
              <a:spLocks noChangeArrowheads="1"/>
            </p:cNvSpPr>
            <p:nvPr/>
          </p:nvSpPr>
          <p:spPr bwMode="auto">
            <a:xfrm>
              <a:off x="3310097" y="5814623"/>
              <a:ext cx="45720" cy="48406"/>
            </a:xfrm>
            <a:prstGeom prst="ellipse">
              <a:avLst/>
            </a:prstGeom>
            <a:solidFill>
              <a:schemeClr val="tx1"/>
            </a:solidFill>
            <a:ln w="19050">
              <a:solidFill>
                <a:schemeClr val="bg1"/>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Line 62">
              <a:extLst>
                <a:ext uri="{FF2B5EF4-FFF2-40B4-BE49-F238E27FC236}">
                  <a16:creationId xmlns:a16="http://schemas.microsoft.com/office/drawing/2014/main" id="{3F98B62A-8143-4364-B081-2E1DF88580CF}"/>
                </a:ext>
              </a:extLst>
            </p:cNvPr>
            <p:cNvSpPr>
              <a:spLocks noChangeShapeType="1"/>
            </p:cNvSpPr>
            <p:nvPr/>
          </p:nvSpPr>
          <p:spPr bwMode="auto">
            <a:xfrm flipV="1">
              <a:off x="3333750" y="5842000"/>
              <a:ext cx="0" cy="42862"/>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2" name="Group 41">
            <a:extLst>
              <a:ext uri="{FF2B5EF4-FFF2-40B4-BE49-F238E27FC236}">
                <a16:creationId xmlns:a16="http://schemas.microsoft.com/office/drawing/2014/main" id="{5D585547-462A-4F90-89AE-1100AC56DC88}"/>
              </a:ext>
            </a:extLst>
          </p:cNvPr>
          <p:cNvGrpSpPr/>
          <p:nvPr/>
        </p:nvGrpSpPr>
        <p:grpSpPr>
          <a:xfrm>
            <a:off x="1467304" y="1879393"/>
            <a:ext cx="566491" cy="572716"/>
            <a:chOff x="3713163" y="5575300"/>
            <a:chExt cx="577850" cy="584200"/>
          </a:xfrm>
        </p:grpSpPr>
        <p:sp>
          <p:nvSpPr>
            <p:cNvPr id="43" name="Rectangle 63">
              <a:extLst>
                <a:ext uri="{FF2B5EF4-FFF2-40B4-BE49-F238E27FC236}">
                  <a16:creationId xmlns:a16="http://schemas.microsoft.com/office/drawing/2014/main" id="{FFBBB1D8-BF31-4223-909A-D43CC68F8A6A}"/>
                </a:ext>
              </a:extLst>
            </p:cNvPr>
            <p:cNvSpPr>
              <a:spLocks noChangeArrowheads="1"/>
            </p:cNvSpPr>
            <p:nvPr/>
          </p:nvSpPr>
          <p:spPr bwMode="auto">
            <a:xfrm>
              <a:off x="3863975" y="5727700"/>
              <a:ext cx="427038" cy="431800"/>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Line 64">
              <a:extLst>
                <a:ext uri="{FF2B5EF4-FFF2-40B4-BE49-F238E27FC236}">
                  <a16:creationId xmlns:a16="http://schemas.microsoft.com/office/drawing/2014/main" id="{C3D636E8-78CE-4971-A23A-A9E12A4053AA}"/>
                </a:ext>
              </a:extLst>
            </p:cNvPr>
            <p:cNvSpPr>
              <a:spLocks noChangeShapeType="1"/>
            </p:cNvSpPr>
            <p:nvPr/>
          </p:nvSpPr>
          <p:spPr bwMode="auto">
            <a:xfrm flipH="1" flipV="1">
              <a:off x="4137025" y="5575300"/>
              <a:ext cx="153988"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Line 65">
              <a:extLst>
                <a:ext uri="{FF2B5EF4-FFF2-40B4-BE49-F238E27FC236}">
                  <a16:creationId xmlns:a16="http://schemas.microsoft.com/office/drawing/2014/main" id="{79E524B2-1AD6-43DA-AC3C-B84D87127709}"/>
                </a:ext>
              </a:extLst>
            </p:cNvPr>
            <p:cNvSpPr>
              <a:spLocks noChangeShapeType="1"/>
            </p:cNvSpPr>
            <p:nvPr/>
          </p:nvSpPr>
          <p:spPr bwMode="auto">
            <a:xfrm flipH="1" flipV="1">
              <a:off x="3922713" y="5575300"/>
              <a:ext cx="155575"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Line 66">
              <a:extLst>
                <a:ext uri="{FF2B5EF4-FFF2-40B4-BE49-F238E27FC236}">
                  <a16:creationId xmlns:a16="http://schemas.microsoft.com/office/drawing/2014/main" id="{5D07C8F1-CB8F-4683-A5B6-F36CA70E00B1}"/>
                </a:ext>
              </a:extLst>
            </p:cNvPr>
            <p:cNvSpPr>
              <a:spLocks noChangeShapeType="1"/>
            </p:cNvSpPr>
            <p:nvPr/>
          </p:nvSpPr>
          <p:spPr bwMode="auto">
            <a:xfrm flipH="1" flipV="1">
              <a:off x="3713163" y="5575300"/>
              <a:ext cx="150813"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67">
              <a:extLst>
                <a:ext uri="{FF2B5EF4-FFF2-40B4-BE49-F238E27FC236}">
                  <a16:creationId xmlns:a16="http://schemas.microsoft.com/office/drawing/2014/main" id="{65AB6FD2-0193-4996-AA30-59DB381B395E}"/>
                </a:ext>
              </a:extLst>
            </p:cNvPr>
            <p:cNvSpPr>
              <a:spLocks/>
            </p:cNvSpPr>
            <p:nvPr/>
          </p:nvSpPr>
          <p:spPr bwMode="auto">
            <a:xfrm>
              <a:off x="3713163" y="5575300"/>
              <a:ext cx="423863" cy="584200"/>
            </a:xfrm>
            <a:custGeom>
              <a:avLst/>
              <a:gdLst>
                <a:gd name="T0" fmla="*/ 95 w 267"/>
                <a:gd name="T1" fmla="*/ 368 h 368"/>
                <a:gd name="T2" fmla="*/ 0 w 267"/>
                <a:gd name="T3" fmla="*/ 271 h 368"/>
                <a:gd name="T4" fmla="*/ 0 w 267"/>
                <a:gd name="T5" fmla="*/ 0 h 368"/>
                <a:gd name="T6" fmla="*/ 267 w 267"/>
                <a:gd name="T7" fmla="*/ 0 h 368"/>
              </a:gdLst>
              <a:ahLst/>
              <a:cxnLst>
                <a:cxn ang="0">
                  <a:pos x="T0" y="T1"/>
                </a:cxn>
                <a:cxn ang="0">
                  <a:pos x="T2" y="T3"/>
                </a:cxn>
                <a:cxn ang="0">
                  <a:pos x="T4" y="T5"/>
                </a:cxn>
                <a:cxn ang="0">
                  <a:pos x="T6" y="T7"/>
                </a:cxn>
              </a:cxnLst>
              <a:rect l="0" t="0" r="r" b="b"/>
              <a:pathLst>
                <a:path w="267" h="368">
                  <a:moveTo>
                    <a:pt x="95" y="368"/>
                  </a:moveTo>
                  <a:lnTo>
                    <a:pt x="0" y="271"/>
                  </a:lnTo>
                  <a:lnTo>
                    <a:pt x="0" y="0"/>
                  </a:lnTo>
                  <a:lnTo>
                    <a:pt x="267"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Line 68">
              <a:extLst>
                <a:ext uri="{FF2B5EF4-FFF2-40B4-BE49-F238E27FC236}">
                  <a16:creationId xmlns:a16="http://schemas.microsoft.com/office/drawing/2014/main" id="{AA4B2C14-BD70-46BB-9F5C-48CC890B5053}"/>
                </a:ext>
              </a:extLst>
            </p:cNvPr>
            <p:cNvSpPr>
              <a:spLocks noChangeShapeType="1"/>
            </p:cNvSpPr>
            <p:nvPr/>
          </p:nvSpPr>
          <p:spPr bwMode="auto">
            <a:xfrm>
              <a:off x="4002088" y="5651500"/>
              <a:ext cx="2095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49" name="Picture 18" descr="https://d30y9cdsu7xlg0.cloudfront.net/png/741367-200.png">
            <a:extLst>
              <a:ext uri="{FF2B5EF4-FFF2-40B4-BE49-F238E27FC236}">
                <a16:creationId xmlns:a16="http://schemas.microsoft.com/office/drawing/2014/main" id="{6F016733-8A0F-40B5-95EB-03CB5B3D70BB}"/>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6609"/>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10826" y="1691549"/>
            <a:ext cx="857066" cy="85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0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Introductions</a:t>
            </a:r>
          </a:p>
        </p:txBody>
      </p:sp>
      <p:sp>
        <p:nvSpPr>
          <p:cNvPr id="3" name="Content Placeholder 2"/>
          <p:cNvSpPr>
            <a:spLocks noGrp="1"/>
          </p:cNvSpPr>
          <p:nvPr>
            <p:ph type="body" sz="quarter" idx="10"/>
          </p:nvPr>
        </p:nvSpPr>
        <p:spPr>
          <a:xfrm>
            <a:off x="586390" y="1434369"/>
            <a:ext cx="11605610" cy="4412978"/>
          </a:xfrm>
        </p:spPr>
        <p:txBody>
          <a:bodyPr>
            <a:normAutofit/>
          </a:bodyPr>
          <a:lstStyle/>
          <a:p>
            <a:pPr marL="457200" indent="-457200">
              <a:buFont typeface="Wingdings" panose="05000000000000000000" pitchFamily="2" charset="2"/>
              <a:buChar char="Ø"/>
            </a:pPr>
            <a:r>
              <a:rPr lang="en-US" sz="3200" dirty="0"/>
              <a:t>Name</a:t>
            </a:r>
          </a:p>
          <a:p>
            <a:pPr marL="457200" indent="-457200">
              <a:buFont typeface="Wingdings" panose="05000000000000000000" pitchFamily="2" charset="2"/>
              <a:buChar char="Ø"/>
            </a:pPr>
            <a:r>
              <a:rPr lang="en-US" sz="3200" dirty="0"/>
              <a:t>Role</a:t>
            </a:r>
          </a:p>
          <a:p>
            <a:pPr marL="457200" indent="-457200">
              <a:buFont typeface="Wingdings" panose="05000000000000000000" pitchFamily="2" charset="2"/>
              <a:buChar char="Ø"/>
            </a:pPr>
            <a:r>
              <a:rPr lang="en-US" sz="3200" dirty="0"/>
              <a:t>Cloud experience</a:t>
            </a:r>
          </a:p>
          <a:p>
            <a:pPr marL="457200" indent="-457200">
              <a:buFont typeface="Wingdings" panose="05000000000000000000" pitchFamily="2" charset="2"/>
              <a:buChar char="Ø"/>
            </a:pPr>
            <a:r>
              <a:rPr lang="en-US" sz="3200" dirty="0"/>
              <a:t>Outcomes</a:t>
            </a:r>
          </a:p>
          <a:p>
            <a:pPr marL="457200" indent="-457200">
              <a:buFont typeface="Wingdings" panose="05000000000000000000" pitchFamily="2" charset="2"/>
              <a:buChar char="Ø"/>
            </a:pPr>
            <a:endParaRPr lang="en-US" sz="3200" dirty="0"/>
          </a:p>
          <a:p>
            <a:pPr marL="457200" indent="-457200">
              <a:buFont typeface="Wingdings" panose="05000000000000000000" pitchFamily="2" charset="2"/>
              <a:buChar char="Ø"/>
            </a:pPr>
            <a:endParaRPr lang="en-US" sz="3200" dirty="0"/>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4</a:t>
            </a:fld>
            <a:endParaRPr lang="en-US" sz="1765" dirty="0">
              <a:latin typeface="Segoe UI"/>
            </a:endParaRPr>
          </a:p>
        </p:txBody>
      </p:sp>
    </p:spTree>
    <p:extLst>
      <p:ext uri="{BB962C8B-B14F-4D97-AF65-F5344CB8AC3E}">
        <p14:creationId xmlns:p14="http://schemas.microsoft.com/office/powerpoint/2010/main" val="2255333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444A5EC-A927-4D8C-9FFB-E469120DB73D}"/>
              </a:ext>
            </a:extLst>
          </p:cNvPr>
          <p:cNvSpPr>
            <a:spLocks noGrp="1"/>
          </p:cNvSpPr>
          <p:nvPr>
            <p:ph type="title"/>
          </p:nvPr>
        </p:nvSpPr>
        <p:spPr/>
        <p:txBody>
          <a:bodyPr/>
          <a:lstStyle/>
          <a:p>
            <a:r>
              <a:rPr lang="en-US" sz="4400" dirty="0"/>
              <a:t>How it works</a:t>
            </a:r>
          </a:p>
        </p:txBody>
      </p:sp>
      <p:sp>
        <p:nvSpPr>
          <p:cNvPr id="2" name="Content Placeholder 1">
            <a:extLst>
              <a:ext uri="{FF2B5EF4-FFF2-40B4-BE49-F238E27FC236}">
                <a16:creationId xmlns:a16="http://schemas.microsoft.com/office/drawing/2014/main" id="{179A9BB6-8451-4449-9EAA-B382F6DBEDBA}"/>
              </a:ext>
            </a:extLst>
          </p:cNvPr>
          <p:cNvSpPr>
            <a:spLocks noGrp="1"/>
          </p:cNvSpPr>
          <p:nvPr>
            <p:ph idx="1"/>
          </p:nvPr>
        </p:nvSpPr>
        <p:spPr/>
        <p:txBody>
          <a:bodyPr/>
          <a:lstStyle/>
          <a:p>
            <a:endParaRPr lang="sv-SE"/>
          </a:p>
        </p:txBody>
      </p:sp>
      <p:grpSp>
        <p:nvGrpSpPr>
          <p:cNvPr id="60" name="Group 59">
            <a:extLst>
              <a:ext uri="{FF2B5EF4-FFF2-40B4-BE49-F238E27FC236}">
                <a16:creationId xmlns:a16="http://schemas.microsoft.com/office/drawing/2014/main" id="{50618300-3210-4A85-8A58-475CA2616D3B}"/>
              </a:ext>
            </a:extLst>
          </p:cNvPr>
          <p:cNvGrpSpPr/>
          <p:nvPr/>
        </p:nvGrpSpPr>
        <p:grpSpPr>
          <a:xfrm>
            <a:off x="535022" y="1900820"/>
            <a:ext cx="1622239" cy="747047"/>
            <a:chOff x="130114" y="1066801"/>
            <a:chExt cx="1622239" cy="747047"/>
          </a:xfrm>
        </p:grpSpPr>
        <p:pic>
          <p:nvPicPr>
            <p:cNvPr id="108" name="Picture 107" descr="File:&lt;strong&gt;User&lt;/strong&gt; font awesome.svg - Wikimedia Commons">
              <a:extLst>
                <a:ext uri="{FF2B5EF4-FFF2-40B4-BE49-F238E27FC236}">
                  <a16:creationId xmlns:a16="http://schemas.microsoft.com/office/drawing/2014/main" id="{D1FDA286-29A2-460D-A688-E1479603E69C}"/>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109" name="TextBox 108">
              <a:extLst>
                <a:ext uri="{FF2B5EF4-FFF2-40B4-BE49-F238E27FC236}">
                  <a16:creationId xmlns:a16="http://schemas.microsoft.com/office/drawing/2014/main" id="{35F0C963-A13B-43A0-9365-2F7425C42243}"/>
                </a:ext>
              </a:extLst>
            </p:cNvPr>
            <p:cNvSpPr txBox="1"/>
            <p:nvPr/>
          </p:nvSpPr>
          <p:spPr>
            <a:xfrm>
              <a:off x="130114" y="1506071"/>
              <a:ext cx="162223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nvGrpSpPr>
          <p:cNvPr id="61" name="Group 60">
            <a:extLst>
              <a:ext uri="{FF2B5EF4-FFF2-40B4-BE49-F238E27FC236}">
                <a16:creationId xmlns:a16="http://schemas.microsoft.com/office/drawing/2014/main" id="{8B8C4B4E-1C87-4C57-8D0E-3EE57C11DB3D}"/>
              </a:ext>
            </a:extLst>
          </p:cNvPr>
          <p:cNvGrpSpPr/>
          <p:nvPr/>
        </p:nvGrpSpPr>
        <p:grpSpPr>
          <a:xfrm>
            <a:off x="2156216" y="1955348"/>
            <a:ext cx="2820220" cy="364783"/>
            <a:chOff x="1267485" y="1069571"/>
            <a:chExt cx="2820220" cy="364783"/>
          </a:xfrm>
        </p:grpSpPr>
        <p:cxnSp>
          <p:nvCxnSpPr>
            <p:cNvPr id="105" name="Straight Arrow Connector 104">
              <a:extLst>
                <a:ext uri="{FF2B5EF4-FFF2-40B4-BE49-F238E27FC236}">
                  <a16:creationId xmlns:a16="http://schemas.microsoft.com/office/drawing/2014/main" id="{2DD7D2F9-194E-4763-AA0E-C976BB838B0F}"/>
                </a:ext>
              </a:extLst>
            </p:cNvPr>
            <p:cNvCxnSpPr/>
            <p:nvPr/>
          </p:nvCxnSpPr>
          <p:spPr>
            <a:xfrm>
              <a:off x="1470212" y="1434354"/>
              <a:ext cx="2442683" cy="0"/>
            </a:xfrm>
            <a:prstGeom prst="straightConnector1">
              <a:avLst/>
            </a:prstGeom>
            <a:noFill/>
            <a:ln w="38100" cap="flat" cmpd="sng" algn="ctr">
              <a:solidFill>
                <a:srgbClr val="FFC000"/>
              </a:solidFill>
              <a:prstDash val="solid"/>
              <a:miter lim="800000"/>
              <a:tailEnd type="triangle"/>
            </a:ln>
            <a:effectLst/>
          </p:spPr>
        </p:cxnSp>
        <p:sp>
          <p:nvSpPr>
            <p:cNvPr id="106" name="Oval 105">
              <a:extLst>
                <a:ext uri="{FF2B5EF4-FFF2-40B4-BE49-F238E27FC236}">
                  <a16:creationId xmlns:a16="http://schemas.microsoft.com/office/drawing/2014/main" id="{D064EB6B-0E28-4991-AB54-15A6B3B78B63}"/>
                </a:ext>
              </a:extLst>
            </p:cNvPr>
            <p:cNvSpPr/>
            <p:nvPr/>
          </p:nvSpPr>
          <p:spPr>
            <a:xfrm>
              <a:off x="1267485" y="1069571"/>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1</a:t>
              </a:r>
            </a:p>
          </p:txBody>
        </p:sp>
        <p:sp>
          <p:nvSpPr>
            <p:cNvPr id="107" name="TextBox 106">
              <a:extLst>
                <a:ext uri="{FF2B5EF4-FFF2-40B4-BE49-F238E27FC236}">
                  <a16:creationId xmlns:a16="http://schemas.microsoft.com/office/drawing/2014/main" id="{23CF3115-8BCB-4260-8B6C-BDDE674B291B}"/>
                </a:ext>
              </a:extLst>
            </p:cNvPr>
            <p:cNvSpPr txBox="1"/>
            <p:nvPr/>
          </p:nvSpPr>
          <p:spPr>
            <a:xfrm>
              <a:off x="1367117" y="1186635"/>
              <a:ext cx="272058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Creates a Blueprint</a:t>
              </a:r>
            </a:p>
          </p:txBody>
        </p:sp>
      </p:grpSp>
      <p:grpSp>
        <p:nvGrpSpPr>
          <p:cNvPr id="62" name="Group 61">
            <a:extLst>
              <a:ext uri="{FF2B5EF4-FFF2-40B4-BE49-F238E27FC236}">
                <a16:creationId xmlns:a16="http://schemas.microsoft.com/office/drawing/2014/main" id="{A13B452B-FD4C-490F-93C3-B9AA0DB64BAC}"/>
              </a:ext>
            </a:extLst>
          </p:cNvPr>
          <p:cNvGrpSpPr/>
          <p:nvPr/>
        </p:nvGrpSpPr>
        <p:grpSpPr>
          <a:xfrm>
            <a:off x="4939380" y="1259384"/>
            <a:ext cx="2456330" cy="4289769"/>
            <a:chOff x="4397184" y="171570"/>
            <a:chExt cx="2456330" cy="4289769"/>
          </a:xfrm>
        </p:grpSpPr>
        <p:sp>
          <p:nvSpPr>
            <p:cNvPr id="103" name="Rectangle: Rounded Corners 102">
              <a:extLst>
                <a:ext uri="{FF2B5EF4-FFF2-40B4-BE49-F238E27FC236}">
                  <a16:creationId xmlns:a16="http://schemas.microsoft.com/office/drawing/2014/main" id="{C0B55031-81C4-4852-B673-83CFEADD7A56}"/>
                </a:ext>
              </a:extLst>
            </p:cNvPr>
            <p:cNvSpPr/>
            <p:nvPr/>
          </p:nvSpPr>
          <p:spPr>
            <a:xfrm>
              <a:off x="4397184" y="424319"/>
              <a:ext cx="2456330" cy="4037020"/>
            </a:xfrm>
            <a:prstGeom prst="roundRect">
              <a:avLst/>
            </a:prstGeom>
            <a:noFill/>
            <a:ln w="12700" cap="flat" cmpd="sng" algn="ctr">
              <a:solidFill>
                <a:srgbClr val="353535"/>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4" name="Picture 103">
              <a:extLst>
                <a:ext uri="{FF2B5EF4-FFF2-40B4-BE49-F238E27FC236}">
                  <a16:creationId xmlns:a16="http://schemas.microsoft.com/office/drawing/2014/main" id="{1A6DFD1D-8A38-461A-BBE0-FE57E0A582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9500" y="171570"/>
              <a:ext cx="746706" cy="385397"/>
            </a:xfrm>
            <a:prstGeom prst="rect">
              <a:avLst/>
            </a:prstGeom>
          </p:spPr>
        </p:pic>
      </p:grpSp>
      <p:sp>
        <p:nvSpPr>
          <p:cNvPr id="63" name="TextBox 62">
            <a:extLst>
              <a:ext uri="{FF2B5EF4-FFF2-40B4-BE49-F238E27FC236}">
                <a16:creationId xmlns:a16="http://schemas.microsoft.com/office/drawing/2014/main" id="{2BAB5AA6-23D1-48AB-8D95-B86A518BBD84}"/>
              </a:ext>
            </a:extLst>
          </p:cNvPr>
          <p:cNvSpPr txBox="1"/>
          <p:nvPr/>
        </p:nvSpPr>
        <p:spPr>
          <a:xfrm>
            <a:off x="4939380" y="1878705"/>
            <a:ext cx="24563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E6E6E6">
                    <a:lumMod val="25000"/>
                  </a:srgbClr>
                </a:solidFill>
                <a:effectLst/>
                <a:uLnTx/>
                <a:uFillTx/>
                <a:latin typeface="Segoe UI Semibold" panose="020B0702040204020203" pitchFamily="34" charset="0"/>
                <a:ea typeface="+mn-ea"/>
                <a:cs typeface="Segoe UI Semibold" panose="020B0702040204020203" pitchFamily="34" charset="0"/>
              </a:rPr>
              <a:t>Contoso Blueprint</a:t>
            </a:r>
          </a:p>
        </p:txBody>
      </p:sp>
      <p:grpSp>
        <p:nvGrpSpPr>
          <p:cNvPr id="64" name="Group 63">
            <a:extLst>
              <a:ext uri="{FF2B5EF4-FFF2-40B4-BE49-F238E27FC236}">
                <a16:creationId xmlns:a16="http://schemas.microsoft.com/office/drawing/2014/main" id="{0FC4175D-8B71-492F-BD69-3E79A1135025}"/>
              </a:ext>
            </a:extLst>
          </p:cNvPr>
          <p:cNvGrpSpPr/>
          <p:nvPr/>
        </p:nvGrpSpPr>
        <p:grpSpPr>
          <a:xfrm>
            <a:off x="2156216" y="2686563"/>
            <a:ext cx="2630942" cy="552769"/>
            <a:chOff x="1219200" y="1075013"/>
            <a:chExt cx="2630942" cy="552769"/>
          </a:xfrm>
        </p:grpSpPr>
        <p:cxnSp>
          <p:nvCxnSpPr>
            <p:cNvPr id="100" name="Straight Arrow Connector 99">
              <a:extLst>
                <a:ext uri="{FF2B5EF4-FFF2-40B4-BE49-F238E27FC236}">
                  <a16:creationId xmlns:a16="http://schemas.microsoft.com/office/drawing/2014/main" id="{377DB9BA-F5B8-439D-ACC7-19CAEE537523}"/>
                </a:ext>
              </a:extLst>
            </p:cNvPr>
            <p:cNvCxnSpPr/>
            <p:nvPr/>
          </p:nvCxnSpPr>
          <p:spPr>
            <a:xfrm>
              <a:off x="1470212" y="1627782"/>
              <a:ext cx="2379930" cy="0"/>
            </a:xfrm>
            <a:prstGeom prst="straightConnector1">
              <a:avLst/>
            </a:prstGeom>
            <a:noFill/>
            <a:ln w="38100" cap="flat" cmpd="sng" algn="ctr">
              <a:solidFill>
                <a:srgbClr val="FFC000"/>
              </a:solidFill>
              <a:prstDash val="solid"/>
              <a:miter lim="800000"/>
              <a:tailEnd type="triangle"/>
            </a:ln>
            <a:effectLst/>
          </p:spPr>
        </p:cxnSp>
        <p:sp>
          <p:nvSpPr>
            <p:cNvPr id="101" name="Oval 100">
              <a:extLst>
                <a:ext uri="{FF2B5EF4-FFF2-40B4-BE49-F238E27FC236}">
                  <a16:creationId xmlns:a16="http://schemas.microsoft.com/office/drawing/2014/main" id="{ACB0AD54-AF45-4F6C-A867-721041543C5A}"/>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2</a:t>
              </a:r>
            </a:p>
          </p:txBody>
        </p:sp>
        <p:sp>
          <p:nvSpPr>
            <p:cNvPr id="102" name="TextBox 101">
              <a:extLst>
                <a:ext uri="{FF2B5EF4-FFF2-40B4-BE49-F238E27FC236}">
                  <a16:creationId xmlns:a16="http://schemas.microsoft.com/office/drawing/2014/main" id="{D0A60FAD-EAE1-4315-8F97-D4098EE53CB6}"/>
                </a:ext>
              </a:extLst>
            </p:cNvPr>
            <p:cNvSpPr txBox="1"/>
            <p:nvPr/>
          </p:nvSpPr>
          <p:spPr>
            <a:xfrm>
              <a:off x="1652790" y="1190204"/>
              <a:ext cx="191049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Adds artifacts (azure resources) to be used</a:t>
              </a:r>
            </a:p>
          </p:txBody>
        </p:sp>
      </p:grpSp>
      <p:grpSp>
        <p:nvGrpSpPr>
          <p:cNvPr id="65" name="Group 64">
            <a:extLst>
              <a:ext uri="{FF2B5EF4-FFF2-40B4-BE49-F238E27FC236}">
                <a16:creationId xmlns:a16="http://schemas.microsoft.com/office/drawing/2014/main" id="{451FF823-F784-4E89-8645-A4076DF6D4E8}"/>
              </a:ext>
            </a:extLst>
          </p:cNvPr>
          <p:cNvGrpSpPr/>
          <p:nvPr/>
        </p:nvGrpSpPr>
        <p:grpSpPr>
          <a:xfrm>
            <a:off x="2156216" y="3633731"/>
            <a:ext cx="2630942" cy="414461"/>
            <a:chOff x="1219200" y="1019893"/>
            <a:chExt cx="2630942" cy="414461"/>
          </a:xfrm>
        </p:grpSpPr>
        <p:cxnSp>
          <p:nvCxnSpPr>
            <p:cNvPr id="97" name="Straight Arrow Connector 96">
              <a:extLst>
                <a:ext uri="{FF2B5EF4-FFF2-40B4-BE49-F238E27FC236}">
                  <a16:creationId xmlns:a16="http://schemas.microsoft.com/office/drawing/2014/main" id="{5D12518D-EB58-430C-A65A-41B789B9C05D}"/>
                </a:ext>
              </a:extLst>
            </p:cNvPr>
            <p:cNvCxnSpPr/>
            <p:nvPr/>
          </p:nvCxnSpPr>
          <p:spPr>
            <a:xfrm>
              <a:off x="1470212" y="1434354"/>
              <a:ext cx="2379930" cy="0"/>
            </a:xfrm>
            <a:prstGeom prst="straightConnector1">
              <a:avLst/>
            </a:prstGeom>
            <a:noFill/>
            <a:ln w="38100" cap="flat" cmpd="sng" algn="ctr">
              <a:solidFill>
                <a:srgbClr val="FFC000"/>
              </a:solidFill>
              <a:prstDash val="solid"/>
              <a:miter lim="800000"/>
              <a:tailEnd type="triangle"/>
            </a:ln>
            <a:effectLst/>
          </p:spPr>
        </p:cxnSp>
        <p:sp>
          <p:nvSpPr>
            <p:cNvPr id="98" name="Oval 97">
              <a:extLst>
                <a:ext uri="{FF2B5EF4-FFF2-40B4-BE49-F238E27FC236}">
                  <a16:creationId xmlns:a16="http://schemas.microsoft.com/office/drawing/2014/main" id="{7FE5A61A-E1EA-43D7-8977-7DBFF88FD67B}"/>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3</a:t>
              </a:r>
            </a:p>
          </p:txBody>
        </p:sp>
        <p:sp>
          <p:nvSpPr>
            <p:cNvPr id="99" name="TextBox 98">
              <a:extLst>
                <a:ext uri="{FF2B5EF4-FFF2-40B4-BE49-F238E27FC236}">
                  <a16:creationId xmlns:a16="http://schemas.microsoft.com/office/drawing/2014/main" id="{2C752725-E6F5-4231-BADE-0D45977ACE85}"/>
                </a:ext>
              </a:extLst>
            </p:cNvPr>
            <p:cNvSpPr txBox="1"/>
            <p:nvPr/>
          </p:nvSpPr>
          <p:spPr>
            <a:xfrm>
              <a:off x="1553495" y="1019893"/>
              <a:ext cx="20828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Identifies artifacts to be instantiated by default</a:t>
              </a:r>
            </a:p>
          </p:txBody>
        </p:sp>
      </p:grpSp>
      <p:pic>
        <p:nvPicPr>
          <p:cNvPr id="66" name="Picture 65">
            <a:extLst>
              <a:ext uri="{FF2B5EF4-FFF2-40B4-BE49-F238E27FC236}">
                <a16:creationId xmlns:a16="http://schemas.microsoft.com/office/drawing/2014/main" id="{FC772A5F-85C7-4F17-A882-FD869A7709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9874" y="2601901"/>
            <a:ext cx="157288" cy="157288"/>
          </a:xfrm>
          <a:prstGeom prst="rect">
            <a:avLst/>
          </a:prstGeom>
        </p:spPr>
      </p:pic>
      <p:grpSp>
        <p:nvGrpSpPr>
          <p:cNvPr id="67" name="Group 66">
            <a:extLst>
              <a:ext uri="{FF2B5EF4-FFF2-40B4-BE49-F238E27FC236}">
                <a16:creationId xmlns:a16="http://schemas.microsoft.com/office/drawing/2014/main" id="{C0DD9366-906D-4053-90E6-4D2DC04BC556}"/>
              </a:ext>
            </a:extLst>
          </p:cNvPr>
          <p:cNvGrpSpPr/>
          <p:nvPr/>
        </p:nvGrpSpPr>
        <p:grpSpPr>
          <a:xfrm>
            <a:off x="5241517" y="2646852"/>
            <a:ext cx="1785360" cy="2216533"/>
            <a:chOff x="5241517" y="4257938"/>
            <a:chExt cx="1785360" cy="2216533"/>
          </a:xfrm>
        </p:grpSpPr>
        <p:grpSp>
          <p:nvGrpSpPr>
            <p:cNvPr id="78" name="Group 77">
              <a:extLst>
                <a:ext uri="{FF2B5EF4-FFF2-40B4-BE49-F238E27FC236}">
                  <a16:creationId xmlns:a16="http://schemas.microsoft.com/office/drawing/2014/main" id="{2F513363-B577-4F45-AD00-3F15E741C999}"/>
                </a:ext>
              </a:extLst>
            </p:cNvPr>
            <p:cNvGrpSpPr/>
            <p:nvPr/>
          </p:nvGrpSpPr>
          <p:grpSpPr>
            <a:xfrm>
              <a:off x="5241517" y="4257938"/>
              <a:ext cx="1785360" cy="2216533"/>
              <a:chOff x="5241517" y="4257938"/>
              <a:chExt cx="1785360" cy="2216533"/>
            </a:xfrm>
          </p:grpSpPr>
          <p:grpSp>
            <p:nvGrpSpPr>
              <p:cNvPr id="80" name="Group 79">
                <a:extLst>
                  <a:ext uri="{FF2B5EF4-FFF2-40B4-BE49-F238E27FC236}">
                    <a16:creationId xmlns:a16="http://schemas.microsoft.com/office/drawing/2014/main" id="{31146BD3-5ADA-4D8A-A2CB-A8FA0F7F93B2}"/>
                  </a:ext>
                </a:extLst>
              </p:cNvPr>
              <p:cNvGrpSpPr/>
              <p:nvPr/>
            </p:nvGrpSpPr>
            <p:grpSpPr>
              <a:xfrm>
                <a:off x="5241517" y="4257938"/>
                <a:ext cx="1785360" cy="2216533"/>
                <a:chOff x="5142661" y="4257938"/>
                <a:chExt cx="1785360" cy="2216533"/>
              </a:xfrm>
            </p:grpSpPr>
            <p:grpSp>
              <p:nvGrpSpPr>
                <p:cNvPr id="82" name="Group 81">
                  <a:extLst>
                    <a:ext uri="{FF2B5EF4-FFF2-40B4-BE49-F238E27FC236}">
                      <a16:creationId xmlns:a16="http://schemas.microsoft.com/office/drawing/2014/main" id="{36FD22BB-9464-498D-8F91-18813F9E6EB9}"/>
                    </a:ext>
                  </a:extLst>
                </p:cNvPr>
                <p:cNvGrpSpPr/>
                <p:nvPr/>
              </p:nvGrpSpPr>
              <p:grpSpPr>
                <a:xfrm>
                  <a:off x="5143397" y="6228250"/>
                  <a:ext cx="1745374" cy="246221"/>
                  <a:chOff x="7957751" y="5446562"/>
                  <a:chExt cx="1745374" cy="246221"/>
                </a:xfrm>
              </p:grpSpPr>
              <p:sp>
                <p:nvSpPr>
                  <p:cNvPr id="95" name="Rectangle 94">
                    <a:extLst>
                      <a:ext uri="{FF2B5EF4-FFF2-40B4-BE49-F238E27FC236}">
                        <a16:creationId xmlns:a16="http://schemas.microsoft.com/office/drawing/2014/main" id="{CAACBCC5-1C79-42B2-9236-20502348F6A6}"/>
                      </a:ext>
                    </a:extLst>
                  </p:cNvPr>
                  <p:cNvSpPr/>
                  <p:nvPr/>
                </p:nvSpPr>
                <p:spPr>
                  <a:xfrm>
                    <a:off x="7957751" y="5470996"/>
                    <a:ext cx="193707" cy="193707"/>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66A97F68-71A8-4126-8319-92398B401DB4}"/>
                      </a:ext>
                    </a:extLst>
                  </p:cNvPr>
                  <p:cNvSpPr txBox="1"/>
                  <p:nvPr/>
                </p:nvSpPr>
                <p:spPr>
                  <a:xfrm>
                    <a:off x="8151459" y="5446562"/>
                    <a:ext cx="1551666"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Other Templates</a:t>
                    </a:r>
                  </a:p>
                </p:txBody>
              </p:sp>
            </p:grpSp>
            <p:grpSp>
              <p:nvGrpSpPr>
                <p:cNvPr id="83" name="Group 82">
                  <a:extLst>
                    <a:ext uri="{FF2B5EF4-FFF2-40B4-BE49-F238E27FC236}">
                      <a16:creationId xmlns:a16="http://schemas.microsoft.com/office/drawing/2014/main" id="{41C86786-C0D1-43D2-9892-CDF2A3F1038B}"/>
                    </a:ext>
                  </a:extLst>
                </p:cNvPr>
                <p:cNvGrpSpPr/>
                <p:nvPr/>
              </p:nvGrpSpPr>
              <p:grpSpPr>
                <a:xfrm>
                  <a:off x="5143397" y="4257938"/>
                  <a:ext cx="800540" cy="246221"/>
                  <a:chOff x="7957751" y="3073475"/>
                  <a:chExt cx="800540" cy="246221"/>
                </a:xfrm>
              </p:grpSpPr>
              <p:sp>
                <p:nvSpPr>
                  <p:cNvPr id="93" name="Rectangle 92">
                    <a:extLst>
                      <a:ext uri="{FF2B5EF4-FFF2-40B4-BE49-F238E27FC236}">
                        <a16:creationId xmlns:a16="http://schemas.microsoft.com/office/drawing/2014/main" id="{C613DA2D-FA81-4E08-9E49-54F36FA4DA7A}"/>
                      </a:ext>
                    </a:extLst>
                  </p:cNvPr>
                  <p:cNvSpPr/>
                  <p:nvPr/>
                </p:nvSpPr>
                <p:spPr>
                  <a:xfrm>
                    <a:off x="7957751" y="3097905"/>
                    <a:ext cx="193707" cy="193707"/>
                  </a:xfrm>
                  <a:prstGeom prst="rect">
                    <a:avLst/>
                  </a:prstGeom>
                  <a:solidFill>
                    <a:srgbClr val="8E44A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6DE3D2A2-C0BA-404C-A937-ECEF5A762C21}"/>
                      </a:ext>
                    </a:extLst>
                  </p:cNvPr>
                  <p:cNvSpPr txBox="1"/>
                  <p:nvPr/>
                </p:nvSpPr>
                <p:spPr>
                  <a:xfrm>
                    <a:off x="8151459" y="3073475"/>
                    <a:ext cx="60683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Policies</a:t>
                    </a:r>
                  </a:p>
                </p:txBody>
              </p:sp>
            </p:grpSp>
            <p:grpSp>
              <p:nvGrpSpPr>
                <p:cNvPr id="84" name="Group 83">
                  <a:extLst>
                    <a:ext uri="{FF2B5EF4-FFF2-40B4-BE49-F238E27FC236}">
                      <a16:creationId xmlns:a16="http://schemas.microsoft.com/office/drawing/2014/main" id="{76B817BE-1401-434F-AC23-1FE8057BB71C}"/>
                    </a:ext>
                  </a:extLst>
                </p:cNvPr>
                <p:cNvGrpSpPr/>
                <p:nvPr/>
              </p:nvGrpSpPr>
              <p:grpSpPr>
                <a:xfrm>
                  <a:off x="5142661" y="4668574"/>
                  <a:ext cx="1389942" cy="246221"/>
                  <a:chOff x="7957751" y="3073475"/>
                  <a:chExt cx="1389942" cy="246221"/>
                </a:xfrm>
              </p:grpSpPr>
              <p:sp>
                <p:nvSpPr>
                  <p:cNvPr id="91" name="Rectangle 90">
                    <a:extLst>
                      <a:ext uri="{FF2B5EF4-FFF2-40B4-BE49-F238E27FC236}">
                        <a16:creationId xmlns:a16="http://schemas.microsoft.com/office/drawing/2014/main" id="{56D1674A-0DCF-458B-B0D6-36D5B5DCB720}"/>
                      </a:ext>
                    </a:extLst>
                  </p:cNvPr>
                  <p:cNvSpPr/>
                  <p:nvPr/>
                </p:nvSpPr>
                <p:spPr>
                  <a:xfrm>
                    <a:off x="7957751" y="3097905"/>
                    <a:ext cx="193707" cy="19370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135F2080-95E0-4B49-8026-5794591D130A}"/>
                      </a:ext>
                    </a:extLst>
                  </p:cNvPr>
                  <p:cNvSpPr txBox="1"/>
                  <p:nvPr/>
                </p:nvSpPr>
                <p:spPr>
                  <a:xfrm>
                    <a:off x="8151458" y="3073475"/>
                    <a:ext cx="1196235"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Networking</a:t>
                    </a:r>
                  </a:p>
                </p:txBody>
              </p:sp>
            </p:grpSp>
            <p:grpSp>
              <p:nvGrpSpPr>
                <p:cNvPr id="85" name="Group 84">
                  <a:extLst>
                    <a:ext uri="{FF2B5EF4-FFF2-40B4-BE49-F238E27FC236}">
                      <a16:creationId xmlns:a16="http://schemas.microsoft.com/office/drawing/2014/main" id="{8D17B508-F20B-4F5B-9EF0-6FA042E35D13}"/>
                    </a:ext>
                  </a:extLst>
                </p:cNvPr>
                <p:cNvGrpSpPr/>
                <p:nvPr/>
              </p:nvGrpSpPr>
              <p:grpSpPr>
                <a:xfrm>
                  <a:off x="5142661" y="5071349"/>
                  <a:ext cx="1612364" cy="246221"/>
                  <a:chOff x="7957751" y="3073475"/>
                  <a:chExt cx="1612364" cy="246221"/>
                </a:xfrm>
              </p:grpSpPr>
              <p:sp>
                <p:nvSpPr>
                  <p:cNvPr id="89" name="Rectangle 88">
                    <a:extLst>
                      <a:ext uri="{FF2B5EF4-FFF2-40B4-BE49-F238E27FC236}">
                        <a16:creationId xmlns:a16="http://schemas.microsoft.com/office/drawing/2014/main" id="{6B9CED0F-6512-4A09-A1D8-3AA7BD31472E}"/>
                      </a:ext>
                    </a:extLst>
                  </p:cNvPr>
                  <p:cNvSpPr/>
                  <p:nvPr/>
                </p:nvSpPr>
                <p:spPr>
                  <a:xfrm>
                    <a:off x="7957751" y="3097905"/>
                    <a:ext cx="193707" cy="193707"/>
                  </a:xfrm>
                  <a:prstGeom prst="rect">
                    <a:avLst/>
                  </a:prstGeom>
                  <a:solidFill>
                    <a:srgbClr val="1ABC9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5C881ADB-43E4-4013-8930-CD6E6C644A13}"/>
                      </a:ext>
                    </a:extLst>
                  </p:cNvPr>
                  <p:cNvSpPr txBox="1"/>
                  <p:nvPr/>
                </p:nvSpPr>
                <p:spPr>
                  <a:xfrm>
                    <a:off x="8151458" y="3073475"/>
                    <a:ext cx="1418657"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RBAC</a:t>
                    </a:r>
                  </a:p>
                </p:txBody>
              </p:sp>
            </p:grpSp>
            <p:grpSp>
              <p:nvGrpSpPr>
                <p:cNvPr id="86" name="Group 85">
                  <a:extLst>
                    <a:ext uri="{FF2B5EF4-FFF2-40B4-BE49-F238E27FC236}">
                      <a16:creationId xmlns:a16="http://schemas.microsoft.com/office/drawing/2014/main" id="{A938F9CF-0522-4278-9AC3-7E66D6DCAC3E}"/>
                    </a:ext>
                  </a:extLst>
                </p:cNvPr>
                <p:cNvGrpSpPr/>
                <p:nvPr/>
              </p:nvGrpSpPr>
              <p:grpSpPr>
                <a:xfrm>
                  <a:off x="5142661" y="5467275"/>
                  <a:ext cx="1785360" cy="246221"/>
                  <a:chOff x="7957751" y="3073475"/>
                  <a:chExt cx="1785360" cy="246221"/>
                </a:xfrm>
              </p:grpSpPr>
              <p:sp>
                <p:nvSpPr>
                  <p:cNvPr id="87" name="Rectangle 86">
                    <a:extLst>
                      <a:ext uri="{FF2B5EF4-FFF2-40B4-BE49-F238E27FC236}">
                        <a16:creationId xmlns:a16="http://schemas.microsoft.com/office/drawing/2014/main" id="{57A8A535-8727-474A-8EFC-AB46B5BEAA40}"/>
                      </a:ext>
                    </a:extLst>
                  </p:cNvPr>
                  <p:cNvSpPr/>
                  <p:nvPr/>
                </p:nvSpPr>
                <p:spPr>
                  <a:xfrm>
                    <a:off x="7957751" y="3097905"/>
                    <a:ext cx="193707" cy="193707"/>
                  </a:xfrm>
                  <a:prstGeom prst="rect">
                    <a:avLst/>
                  </a:prstGeom>
                  <a:solidFill>
                    <a:srgbClr val="E74C3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8893DABD-F97E-4F25-B477-110382D707CA}"/>
                      </a:ext>
                    </a:extLst>
                  </p:cNvPr>
                  <p:cNvSpPr txBox="1"/>
                  <p:nvPr/>
                </p:nvSpPr>
                <p:spPr>
                  <a:xfrm>
                    <a:off x="8151459" y="3073475"/>
                    <a:ext cx="159165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Functions\Runbooks</a:t>
                    </a:r>
                  </a:p>
                </p:txBody>
              </p:sp>
            </p:grpSp>
          </p:grpSp>
          <p:sp>
            <p:nvSpPr>
              <p:cNvPr id="81" name="Rectangle 80">
                <a:extLst>
                  <a:ext uri="{FF2B5EF4-FFF2-40B4-BE49-F238E27FC236}">
                    <a16:creationId xmlns:a16="http://schemas.microsoft.com/office/drawing/2014/main" id="{AE63111C-9467-497D-B5F1-F6A2426F7AB6}"/>
                  </a:ext>
                </a:extLst>
              </p:cNvPr>
              <p:cNvSpPr/>
              <p:nvPr/>
            </p:nvSpPr>
            <p:spPr>
              <a:xfrm>
                <a:off x="5241517" y="5867261"/>
                <a:ext cx="193707" cy="193707"/>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0AFABB75-9276-4788-AB03-56F7605D0E91}"/>
                </a:ext>
              </a:extLst>
            </p:cNvPr>
            <p:cNvSpPr txBox="1"/>
            <p:nvPr/>
          </p:nvSpPr>
          <p:spPr>
            <a:xfrm>
              <a:off x="5435224" y="5842831"/>
              <a:ext cx="1321554"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Curated Marketplace</a:t>
              </a:r>
            </a:p>
          </p:txBody>
        </p:sp>
      </p:grpSp>
      <p:pic>
        <p:nvPicPr>
          <p:cNvPr id="68" name="Picture 67">
            <a:extLst>
              <a:ext uri="{FF2B5EF4-FFF2-40B4-BE49-F238E27FC236}">
                <a16:creationId xmlns:a16="http://schemas.microsoft.com/office/drawing/2014/main" id="{08FC3547-9591-4EC0-901A-C2F48BDCA5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2424" y="3410661"/>
            <a:ext cx="157288" cy="157288"/>
          </a:xfrm>
          <a:prstGeom prst="rect">
            <a:avLst/>
          </a:prstGeom>
        </p:spPr>
      </p:pic>
      <p:grpSp>
        <p:nvGrpSpPr>
          <p:cNvPr id="113" name="Group 112">
            <a:extLst>
              <a:ext uri="{FF2B5EF4-FFF2-40B4-BE49-F238E27FC236}">
                <a16:creationId xmlns:a16="http://schemas.microsoft.com/office/drawing/2014/main" id="{42F8D8A9-B607-400D-A778-71C005BE6893}"/>
              </a:ext>
            </a:extLst>
          </p:cNvPr>
          <p:cNvGrpSpPr/>
          <p:nvPr/>
        </p:nvGrpSpPr>
        <p:grpSpPr>
          <a:xfrm>
            <a:off x="7644649" y="1905596"/>
            <a:ext cx="4073921" cy="2970993"/>
            <a:chOff x="7644649" y="1905596"/>
            <a:chExt cx="4073921" cy="2970993"/>
          </a:xfrm>
        </p:grpSpPr>
        <p:cxnSp>
          <p:nvCxnSpPr>
            <p:cNvPr id="69" name="Straight Arrow Connector 68">
              <a:extLst>
                <a:ext uri="{FF2B5EF4-FFF2-40B4-BE49-F238E27FC236}">
                  <a16:creationId xmlns:a16="http://schemas.microsoft.com/office/drawing/2014/main" id="{02A2BCBE-02E9-452F-971D-3DB3F4CBEF0A}"/>
                </a:ext>
              </a:extLst>
            </p:cNvPr>
            <p:cNvCxnSpPr>
              <a:cxnSpLocks/>
            </p:cNvCxnSpPr>
            <p:nvPr/>
          </p:nvCxnSpPr>
          <p:spPr>
            <a:xfrm>
              <a:off x="8025837" y="3577310"/>
              <a:ext cx="2238300" cy="0"/>
            </a:xfrm>
            <a:prstGeom prst="straightConnector1">
              <a:avLst/>
            </a:prstGeom>
            <a:noFill/>
            <a:ln w="38100" cap="flat" cmpd="sng" algn="ctr">
              <a:solidFill>
                <a:srgbClr val="FFC000"/>
              </a:solidFill>
              <a:prstDash val="solid"/>
              <a:miter lim="800000"/>
              <a:tailEnd type="triangle"/>
            </a:ln>
            <a:effectLst/>
          </p:spPr>
        </p:cxnSp>
        <p:sp>
          <p:nvSpPr>
            <p:cNvPr id="70" name="Oval 69">
              <a:extLst>
                <a:ext uri="{FF2B5EF4-FFF2-40B4-BE49-F238E27FC236}">
                  <a16:creationId xmlns:a16="http://schemas.microsoft.com/office/drawing/2014/main" id="{057FF4CD-8919-4B1A-AACA-79D88758530C}"/>
                </a:ext>
              </a:extLst>
            </p:cNvPr>
            <p:cNvSpPr/>
            <p:nvPr/>
          </p:nvSpPr>
          <p:spPr>
            <a:xfrm>
              <a:off x="7644649" y="3159560"/>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4</a:t>
              </a:r>
            </a:p>
          </p:txBody>
        </p:sp>
        <p:sp>
          <p:nvSpPr>
            <p:cNvPr id="71" name="TextBox 70">
              <a:extLst>
                <a:ext uri="{FF2B5EF4-FFF2-40B4-BE49-F238E27FC236}">
                  <a16:creationId xmlns:a16="http://schemas.microsoft.com/office/drawing/2014/main" id="{7D5DF732-5F40-402C-BE66-124057DC0FEC}"/>
                </a:ext>
              </a:extLst>
            </p:cNvPr>
            <p:cNvSpPr txBox="1"/>
            <p:nvPr/>
          </p:nvSpPr>
          <p:spPr>
            <a:xfrm>
              <a:off x="8025837" y="3176155"/>
              <a:ext cx="22383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Apply Blueprint to Scope (MG, Sub)</a:t>
              </a:r>
            </a:p>
          </p:txBody>
        </p:sp>
        <p:pic>
          <p:nvPicPr>
            <p:cNvPr id="72" name="Picture 71">
              <a:extLst>
                <a:ext uri="{FF2B5EF4-FFF2-40B4-BE49-F238E27FC236}">
                  <a16:creationId xmlns:a16="http://schemas.microsoft.com/office/drawing/2014/main" id="{41C7E3FA-FE34-4A6D-B042-E3D4DB4334F7}"/>
                </a:ext>
              </a:extLst>
            </p:cNvPr>
            <p:cNvPicPr>
              <a:picLocks noChangeAspect="1"/>
            </p:cNvPicPr>
            <p:nvPr/>
          </p:nvPicPr>
          <p:blipFill>
            <a:blip r:embed="rId6"/>
            <a:stretch>
              <a:fillRect/>
            </a:stretch>
          </p:blipFill>
          <p:spPr>
            <a:xfrm>
              <a:off x="10571294" y="3947457"/>
              <a:ext cx="1147276" cy="929132"/>
            </a:xfrm>
            <a:prstGeom prst="rect">
              <a:avLst/>
            </a:prstGeom>
          </p:spPr>
        </p:pic>
        <p:pic>
          <p:nvPicPr>
            <p:cNvPr id="73" name="Picture 72">
              <a:extLst>
                <a:ext uri="{FF2B5EF4-FFF2-40B4-BE49-F238E27FC236}">
                  <a16:creationId xmlns:a16="http://schemas.microsoft.com/office/drawing/2014/main" id="{A866CFA6-15AA-4333-BC34-7B7798C8E36E}"/>
                </a:ext>
              </a:extLst>
            </p:cNvPr>
            <p:cNvPicPr>
              <a:picLocks noChangeAspect="1"/>
            </p:cNvPicPr>
            <p:nvPr/>
          </p:nvPicPr>
          <p:blipFill>
            <a:blip r:embed="rId7"/>
            <a:stretch>
              <a:fillRect/>
            </a:stretch>
          </p:blipFill>
          <p:spPr>
            <a:xfrm>
              <a:off x="10658699" y="1905596"/>
              <a:ext cx="972466" cy="1356600"/>
            </a:xfrm>
            <a:prstGeom prst="rect">
              <a:avLst/>
            </a:prstGeom>
          </p:spPr>
        </p:pic>
        <p:grpSp>
          <p:nvGrpSpPr>
            <p:cNvPr id="74" name="Group 73">
              <a:extLst>
                <a:ext uri="{FF2B5EF4-FFF2-40B4-BE49-F238E27FC236}">
                  <a16:creationId xmlns:a16="http://schemas.microsoft.com/office/drawing/2014/main" id="{EED8F020-AA27-426A-B0E7-461059750E69}"/>
                </a:ext>
              </a:extLst>
            </p:cNvPr>
            <p:cNvGrpSpPr/>
            <p:nvPr/>
          </p:nvGrpSpPr>
          <p:grpSpPr>
            <a:xfrm>
              <a:off x="8484579" y="1993064"/>
              <a:ext cx="1165412" cy="693186"/>
              <a:chOff x="331694" y="1066801"/>
              <a:chExt cx="1165412" cy="693186"/>
            </a:xfrm>
          </p:grpSpPr>
          <p:pic>
            <p:nvPicPr>
              <p:cNvPr id="76" name="Picture 75" descr="File:&lt;strong&gt;User&lt;/strong&gt; font awesome.svg - Wikimedia Commons">
                <a:extLst>
                  <a:ext uri="{FF2B5EF4-FFF2-40B4-BE49-F238E27FC236}">
                    <a16:creationId xmlns:a16="http://schemas.microsoft.com/office/drawing/2014/main" id="{05372D24-1A48-471D-81D2-A774494FA17F}"/>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77" name="TextBox 76">
                <a:extLst>
                  <a:ext uri="{FF2B5EF4-FFF2-40B4-BE49-F238E27FC236}">
                    <a16:creationId xmlns:a16="http://schemas.microsoft.com/office/drawing/2014/main" id="{707AF668-387B-4051-B906-8E65268A1105}"/>
                  </a:ext>
                </a:extLst>
              </p:cNvPr>
              <p:cNvSpPr txBox="1"/>
              <p:nvPr/>
            </p:nvSpPr>
            <p:spPr>
              <a:xfrm>
                <a:off x="331694" y="1506071"/>
                <a:ext cx="1165412"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pic>
        <p:nvPicPr>
          <p:cNvPr id="75" name="Picture 74">
            <a:extLst>
              <a:ext uri="{FF2B5EF4-FFF2-40B4-BE49-F238E27FC236}">
                <a16:creationId xmlns:a16="http://schemas.microsoft.com/office/drawing/2014/main" id="{5F7CDE76-FC06-4FF5-8CE2-215DE44738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9317" y="3014156"/>
            <a:ext cx="157288" cy="157288"/>
          </a:xfrm>
          <a:prstGeom prst="rect">
            <a:avLst/>
          </a:prstGeom>
        </p:spPr>
      </p:pic>
      <p:grpSp>
        <p:nvGrpSpPr>
          <p:cNvPr id="110" name="Group 109">
            <a:extLst>
              <a:ext uri="{FF2B5EF4-FFF2-40B4-BE49-F238E27FC236}">
                <a16:creationId xmlns:a16="http://schemas.microsoft.com/office/drawing/2014/main" id="{58A24E97-488A-4D00-9D75-704CBCE5DC71}"/>
              </a:ext>
            </a:extLst>
          </p:cNvPr>
          <p:cNvGrpSpPr/>
          <p:nvPr/>
        </p:nvGrpSpPr>
        <p:grpSpPr>
          <a:xfrm>
            <a:off x="10476153" y="6559801"/>
            <a:ext cx="2612830" cy="215444"/>
            <a:chOff x="8847650" y="6237584"/>
            <a:chExt cx="2612830" cy="215444"/>
          </a:xfrm>
        </p:grpSpPr>
        <p:pic>
          <p:nvPicPr>
            <p:cNvPr id="111" name="Picture 110">
              <a:extLst>
                <a:ext uri="{FF2B5EF4-FFF2-40B4-BE49-F238E27FC236}">
                  <a16:creationId xmlns:a16="http://schemas.microsoft.com/office/drawing/2014/main" id="{5513F70C-4242-4FC7-BDD3-FF3B0C369A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7650" y="6282051"/>
              <a:ext cx="157288" cy="157288"/>
            </a:xfrm>
            <a:prstGeom prst="rect">
              <a:avLst/>
            </a:prstGeom>
          </p:spPr>
        </p:pic>
        <p:sp>
          <p:nvSpPr>
            <p:cNvPr id="112" name="TextBox 111">
              <a:extLst>
                <a:ext uri="{FF2B5EF4-FFF2-40B4-BE49-F238E27FC236}">
                  <a16:creationId xmlns:a16="http://schemas.microsoft.com/office/drawing/2014/main" id="{F68CA16A-F081-4CFC-9A87-1768117D3CF3}"/>
                </a:ext>
              </a:extLst>
            </p:cNvPr>
            <p:cNvSpPr txBox="1"/>
            <p:nvPr/>
          </p:nvSpPr>
          <p:spPr>
            <a:xfrm>
              <a:off x="8991351" y="6237584"/>
              <a:ext cx="2469129" cy="21544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A1A1A">
                      <a:lumMod val="75000"/>
                    </a:srgbClr>
                  </a:solidFill>
                  <a:effectLst/>
                  <a:uLnTx/>
                  <a:uFillTx/>
                  <a:latin typeface="Segoe UI"/>
                  <a:ea typeface="+mn-ea"/>
                  <a:cs typeface="Segoe UI Semilight" panose="020B0402040204020203" pitchFamily="34" charset="0"/>
                </a:rPr>
                <a:t>Deployed foundational artifact</a:t>
              </a:r>
            </a:p>
          </p:txBody>
        </p:sp>
      </p:grpSp>
    </p:spTree>
    <p:extLst>
      <p:ext uri="{BB962C8B-B14F-4D97-AF65-F5344CB8AC3E}">
        <p14:creationId xmlns:p14="http://schemas.microsoft.com/office/powerpoint/2010/main" val="55751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p:txBody>
          <a:bodyPr>
            <a:normAutofit fontScale="90000"/>
          </a:bodyPr>
          <a:lstStyle/>
          <a:p>
            <a:pPr algn="ctr"/>
            <a:r>
              <a:rPr lang="en-US" dirty="0">
                <a:solidFill>
                  <a:srgbClr val="90C226"/>
                </a:solidFill>
                <a:latin typeface="Trebuchet MS" panose="020B0603020202020204" pitchFamily="34" charset="0"/>
              </a:rPr>
              <a:t>Azure Blueprints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4" name="Subtitle 3">
            <a:extLst>
              <a:ext uri="{FF2B5EF4-FFF2-40B4-BE49-F238E27FC236}">
                <a16:creationId xmlns:a16="http://schemas.microsoft.com/office/drawing/2014/main" id="{CE2CE28D-252A-45B1-ACCF-318E67E88CB4}"/>
              </a:ext>
            </a:extLst>
          </p:cNvPr>
          <p:cNvSpPr>
            <a:spLocks noGrp="1"/>
          </p:cNvSpPr>
          <p:nvPr>
            <p:ph type="subTitle" idx="1"/>
          </p:nvPr>
        </p:nvSpPr>
        <p:spPr/>
        <p:txBody>
          <a:bodyPr/>
          <a:lstStyle/>
          <a:p>
            <a:endParaRPr lang="sv-SE"/>
          </a:p>
        </p:txBody>
      </p:sp>
    </p:spTree>
    <p:extLst>
      <p:ext uri="{BB962C8B-B14F-4D97-AF65-F5344CB8AC3E}">
        <p14:creationId xmlns:p14="http://schemas.microsoft.com/office/powerpoint/2010/main" val="3881830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D33E75-F282-4CD5-877B-FB17EE84AE43}"/>
              </a:ext>
            </a:extLst>
          </p:cNvPr>
          <p:cNvSpPr>
            <a:spLocks noGrp="1"/>
          </p:cNvSpPr>
          <p:nvPr>
            <p:ph type="title"/>
          </p:nvPr>
        </p:nvSpPr>
        <p:spPr/>
        <p:txBody>
          <a:bodyPr/>
          <a:lstStyle/>
          <a:p>
            <a:r>
              <a:rPr lang="en-US" dirty="0"/>
              <a:t>Azure cost management</a:t>
            </a:r>
            <a:endParaRPr lang="sv-SE" dirty="0"/>
          </a:p>
        </p:txBody>
      </p:sp>
      <p:sp>
        <p:nvSpPr>
          <p:cNvPr id="5" name="Text Placeholder 4">
            <a:extLst>
              <a:ext uri="{FF2B5EF4-FFF2-40B4-BE49-F238E27FC236}">
                <a16:creationId xmlns:a16="http://schemas.microsoft.com/office/drawing/2014/main" id="{1EF39C60-4779-48D6-9DAA-859C7E680CA9}"/>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499529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chemeClr val="accent1"/>
                </a:solidFill>
              </a:rPr>
              <a:t>Keys to </a:t>
            </a:r>
            <a:r>
              <a:rPr lang="en-US"/>
              <a:t>accountability</a:t>
            </a:r>
          </a:p>
        </p:txBody>
      </p:sp>
      <p:sp>
        <p:nvSpPr>
          <p:cNvPr id="10" name="Text Placeholder 1">
            <a:extLst>
              <a:ext uri="{FF2B5EF4-FFF2-40B4-BE49-F238E27FC236}">
                <a16:creationId xmlns:a16="http://schemas.microsoft.com/office/drawing/2014/main" id="{79DFDCF7-6643-400B-9076-8C6D471D4B7F}"/>
              </a:ext>
            </a:extLst>
          </p:cNvPr>
          <p:cNvSpPr txBox="1">
            <a:spLocks/>
          </p:cNvSpPr>
          <p:nvPr/>
        </p:nvSpPr>
        <p:spPr>
          <a:xfrm>
            <a:off x="4775416" y="2350345"/>
            <a:ext cx="5457155" cy="870955"/>
          </a:xfrm>
          <a:prstGeom prst="rect">
            <a:avLst/>
          </a:prstGeom>
        </p:spPr>
        <p:txBody>
          <a:bodyPr vert="horz" wrap="square" lIns="0" tIns="91414" rIns="146263" bIns="91414"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buClr>
                <a:schemeClr val="tx1"/>
              </a:buClr>
              <a:buNone/>
            </a:pPr>
            <a:r>
              <a:rPr lang="en-US" sz="2400">
                <a:solidFill>
                  <a:schemeClr val="accent1"/>
                </a:solidFill>
                <a:latin typeface="Segoe UI Semibold" panose="020B0702040204020203" pitchFamily="34" charset="0"/>
              </a:rPr>
              <a:t>Extend visibility to stakeholders</a:t>
            </a:r>
          </a:p>
          <a:p>
            <a:pPr marL="0" lvl="1" indent="0">
              <a:spcBef>
                <a:spcPts val="588"/>
              </a:spcBef>
              <a:buNone/>
            </a:pPr>
            <a:r>
              <a:rPr lang="en-US" sz="2000">
                <a:solidFill>
                  <a:schemeClr val="tx1"/>
                </a:solidFill>
                <a:cs typeface="Segoe UI Light"/>
              </a:rPr>
              <a:t>Management groups, RBAC, and tagging</a:t>
            </a:r>
          </a:p>
        </p:txBody>
      </p:sp>
      <p:sp>
        <p:nvSpPr>
          <p:cNvPr id="47" name="Freeform: Shape 46">
            <a:extLst>
              <a:ext uri="{FF2B5EF4-FFF2-40B4-BE49-F238E27FC236}">
                <a16:creationId xmlns:a16="http://schemas.microsoft.com/office/drawing/2014/main" id="{09EE9C34-7AE8-4863-BBEB-C93E21748BD4}"/>
              </a:ext>
            </a:extLst>
          </p:cNvPr>
          <p:cNvSpPr/>
          <p:nvPr/>
        </p:nvSpPr>
        <p:spPr>
          <a:xfrm>
            <a:off x="588263" y="2745580"/>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Management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FD7E9C0-5352-4980-804D-ECC8A816E7FC}"/>
              </a:ext>
            </a:extLst>
          </p:cNvPr>
          <p:cNvSpPr/>
          <p:nvPr/>
        </p:nvSpPr>
        <p:spPr>
          <a:xfrm>
            <a:off x="588263" y="3918754"/>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Finance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05562CA9-1BB7-4A5F-AACE-D32654AC49BB}"/>
              </a:ext>
            </a:extLst>
          </p:cNvPr>
          <p:cNvSpPr/>
          <p:nvPr/>
        </p:nvSpPr>
        <p:spPr>
          <a:xfrm>
            <a:off x="588263" y="5091928"/>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App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cxnSp>
        <p:nvCxnSpPr>
          <p:cNvPr id="53" name="Straight Connector 52">
            <a:extLst>
              <a:ext uri="{FF2B5EF4-FFF2-40B4-BE49-F238E27FC236}">
                <a16:creationId xmlns:a16="http://schemas.microsoft.com/office/drawing/2014/main" id="{B77F38F3-9E89-49FC-92DC-E2F076B1C6F9}"/>
              </a:ext>
            </a:extLst>
          </p:cNvPr>
          <p:cNvCxnSpPr>
            <a:cxnSpLocks/>
          </p:cNvCxnSpPr>
          <p:nvPr/>
        </p:nvCxnSpPr>
        <p:spPr>
          <a:xfrm>
            <a:off x="1007240" y="3221300"/>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BBA676-A3F3-4C3D-8C60-DC90EFC6A3B5}"/>
              </a:ext>
            </a:extLst>
          </p:cNvPr>
          <p:cNvCxnSpPr>
            <a:cxnSpLocks/>
          </p:cNvCxnSpPr>
          <p:nvPr/>
        </p:nvCxnSpPr>
        <p:spPr>
          <a:xfrm>
            <a:off x="1007240" y="435825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2520E22-B9C6-42AA-A068-771A354BD94D}"/>
              </a:ext>
            </a:extLst>
          </p:cNvPr>
          <p:cNvCxnSpPr>
            <a:cxnSpLocks/>
          </p:cNvCxnSpPr>
          <p:nvPr/>
        </p:nvCxnSpPr>
        <p:spPr>
          <a:xfrm>
            <a:off x="1007240" y="555209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152D24DF-F920-4192-B06E-FF7FEED92749}"/>
              </a:ext>
            </a:extLst>
          </p:cNvPr>
          <p:cNvPicPr>
            <a:picLocks noChangeAspect="1"/>
          </p:cNvPicPr>
          <p:nvPr/>
        </p:nvPicPr>
        <p:blipFill>
          <a:blip r:embed="rId3"/>
          <a:stretch>
            <a:fillRect/>
          </a:stretch>
        </p:blipFill>
        <p:spPr>
          <a:xfrm>
            <a:off x="3353137" y="2310360"/>
            <a:ext cx="423660" cy="423660"/>
          </a:xfrm>
          <a:prstGeom prst="rect">
            <a:avLst/>
          </a:prstGeom>
        </p:spPr>
      </p:pic>
      <p:pic>
        <p:nvPicPr>
          <p:cNvPr id="57" name="Picture 56">
            <a:extLst>
              <a:ext uri="{FF2B5EF4-FFF2-40B4-BE49-F238E27FC236}">
                <a16:creationId xmlns:a16="http://schemas.microsoft.com/office/drawing/2014/main" id="{93A92972-CB26-41DB-9EA5-0DD610507FC9}"/>
              </a:ext>
            </a:extLst>
          </p:cNvPr>
          <p:cNvPicPr>
            <a:picLocks noChangeAspect="1"/>
          </p:cNvPicPr>
          <p:nvPr/>
        </p:nvPicPr>
        <p:blipFill>
          <a:blip r:embed="rId4"/>
          <a:stretch>
            <a:fillRect/>
          </a:stretch>
        </p:blipFill>
        <p:spPr>
          <a:xfrm>
            <a:off x="3353137" y="3552816"/>
            <a:ext cx="423660" cy="423660"/>
          </a:xfrm>
          <a:prstGeom prst="rect">
            <a:avLst/>
          </a:prstGeom>
        </p:spPr>
      </p:pic>
      <p:pic>
        <p:nvPicPr>
          <p:cNvPr id="58" name="Picture 57">
            <a:extLst>
              <a:ext uri="{FF2B5EF4-FFF2-40B4-BE49-F238E27FC236}">
                <a16:creationId xmlns:a16="http://schemas.microsoft.com/office/drawing/2014/main" id="{7BA43E67-8DB2-4365-BA94-82CD7D572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7044" y="4700806"/>
            <a:ext cx="453613" cy="453613"/>
          </a:xfrm>
          <a:prstGeom prst="rect">
            <a:avLst/>
          </a:prstGeom>
        </p:spPr>
      </p:pic>
      <p:sp>
        <p:nvSpPr>
          <p:cNvPr id="6" name="Rectangle 5">
            <a:extLst>
              <a:ext uri="{FF2B5EF4-FFF2-40B4-BE49-F238E27FC236}">
                <a16:creationId xmlns:a16="http://schemas.microsoft.com/office/drawing/2014/main" id="{AC9EA229-DF0D-4E2E-BA47-624B9878ED05}"/>
              </a:ext>
            </a:extLst>
          </p:cNvPr>
          <p:cNvSpPr/>
          <p:nvPr/>
        </p:nvSpPr>
        <p:spPr>
          <a:xfrm>
            <a:off x="4775416" y="3462939"/>
            <a:ext cx="6096000" cy="1200329"/>
          </a:xfrm>
          <a:prstGeom prst="rect">
            <a:avLst/>
          </a:prstGeom>
        </p:spPr>
        <p:txBody>
          <a:bodyPr lIns="0">
            <a:spAutoFit/>
          </a:bodyPr>
          <a:lstStyle/>
          <a:p>
            <a:pPr>
              <a:spcBef>
                <a:spcPts val="1765"/>
              </a:spcBef>
              <a:buClr>
                <a:schemeClr val="tx1"/>
              </a:buClr>
            </a:pPr>
            <a:r>
              <a:rPr lang="en-US" sz="2400">
                <a:solidFill>
                  <a:schemeClr val="accent1"/>
                </a:solidFill>
                <a:latin typeface="Segoe UI Semibold" panose="020B0702040204020203" pitchFamily="34" charset="0"/>
              </a:rPr>
              <a:t>Set clear goals</a:t>
            </a:r>
          </a:p>
          <a:p>
            <a:pPr marL="0" lvl="1" indent="0">
              <a:spcBef>
                <a:spcPts val="588"/>
              </a:spcBef>
              <a:buNone/>
            </a:pPr>
            <a:r>
              <a:rPr lang="en-US" sz="2000">
                <a:cs typeface="Segoe UI Light"/>
              </a:rPr>
              <a:t>Budgets and alerts </a:t>
            </a:r>
          </a:p>
          <a:p>
            <a:pPr marL="228600" lvl="2" indent="0">
              <a:spcBef>
                <a:spcPts val="588"/>
              </a:spcBef>
              <a:buNone/>
            </a:pPr>
            <a:endParaRPr lang="en-US" sz="1800">
              <a:cs typeface="Segoe UI Light"/>
            </a:endParaRPr>
          </a:p>
        </p:txBody>
      </p:sp>
      <p:sp>
        <p:nvSpPr>
          <p:cNvPr id="7" name="Rectangle 6">
            <a:extLst>
              <a:ext uri="{FF2B5EF4-FFF2-40B4-BE49-F238E27FC236}">
                <a16:creationId xmlns:a16="http://schemas.microsoft.com/office/drawing/2014/main" id="{5693C0F6-DE6D-4204-8D12-A21A076614F6}"/>
              </a:ext>
            </a:extLst>
          </p:cNvPr>
          <p:cNvSpPr/>
          <p:nvPr/>
        </p:nvSpPr>
        <p:spPr>
          <a:xfrm>
            <a:off x="4775416" y="4614606"/>
            <a:ext cx="3769870" cy="830997"/>
          </a:xfrm>
          <a:prstGeom prst="rect">
            <a:avLst/>
          </a:prstGeom>
        </p:spPr>
        <p:txBody>
          <a:bodyPr wrap="square" lIns="0">
            <a:spAutoFit/>
          </a:bodyPr>
          <a:lstStyle/>
          <a:p>
            <a:pPr marL="0" lvl="1" indent="0">
              <a:spcBef>
                <a:spcPts val="588"/>
              </a:spcBef>
              <a:buNone/>
            </a:pPr>
            <a:r>
              <a:rPr lang="en-US" sz="2400">
                <a:solidFill>
                  <a:schemeClr val="accent1"/>
                </a:solidFill>
                <a:latin typeface="Segoe UI Semibold" panose="020B0702040204020203" pitchFamily="34" charset="0"/>
              </a:rPr>
              <a:t>Hold teams accountable for improvement</a:t>
            </a:r>
          </a:p>
        </p:txBody>
      </p:sp>
      <p:grpSp>
        <p:nvGrpSpPr>
          <p:cNvPr id="79" name="Group 78">
            <a:extLst>
              <a:ext uri="{FF2B5EF4-FFF2-40B4-BE49-F238E27FC236}">
                <a16:creationId xmlns:a16="http://schemas.microsoft.com/office/drawing/2014/main" id="{D5F3DF8E-5A4F-45BC-87AE-867EA9AA948B}"/>
              </a:ext>
            </a:extLst>
          </p:cNvPr>
          <p:cNvGrpSpPr/>
          <p:nvPr/>
        </p:nvGrpSpPr>
        <p:grpSpPr>
          <a:xfrm>
            <a:off x="10743651" y="239977"/>
            <a:ext cx="1066058" cy="1073257"/>
            <a:chOff x="5730679" y="1517302"/>
            <a:chExt cx="4496036" cy="4526396"/>
          </a:xfrm>
        </p:grpSpPr>
        <p:sp>
          <p:nvSpPr>
            <p:cNvPr id="80" name="Freeform: Shape 79">
              <a:extLst>
                <a:ext uri="{FF2B5EF4-FFF2-40B4-BE49-F238E27FC236}">
                  <a16:creationId xmlns:a16="http://schemas.microsoft.com/office/drawing/2014/main" id="{14BDE31E-8F8E-4654-89E8-6A1655C3A7C7}"/>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81" name="Freeform: Shape 80">
              <a:extLst>
                <a:ext uri="{FF2B5EF4-FFF2-40B4-BE49-F238E27FC236}">
                  <a16:creationId xmlns:a16="http://schemas.microsoft.com/office/drawing/2014/main" id="{5C78455E-1847-4C02-BB2A-809CB5AC650D}"/>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82" name="Graphic 81">
              <a:extLst>
                <a:ext uri="{FF2B5EF4-FFF2-40B4-BE49-F238E27FC236}">
                  <a16:creationId xmlns:a16="http://schemas.microsoft.com/office/drawing/2014/main" id="{96948744-7BCF-4CAA-8D61-7371D8CD1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7522" y="2989088"/>
              <a:ext cx="1644814" cy="1608699"/>
            </a:xfrm>
            <a:prstGeom prst="rect">
              <a:avLst/>
            </a:prstGeom>
          </p:spPr>
        </p:pic>
        <p:grpSp>
          <p:nvGrpSpPr>
            <p:cNvPr id="83" name="Group 82">
              <a:extLst>
                <a:ext uri="{FF2B5EF4-FFF2-40B4-BE49-F238E27FC236}">
                  <a16:creationId xmlns:a16="http://schemas.microsoft.com/office/drawing/2014/main" id="{D2641196-B0AD-4F3F-973C-5B28AD155E74}"/>
                </a:ext>
              </a:extLst>
            </p:cNvPr>
            <p:cNvGrpSpPr/>
            <p:nvPr/>
          </p:nvGrpSpPr>
          <p:grpSpPr>
            <a:xfrm>
              <a:off x="5997430" y="4075238"/>
              <a:ext cx="739809" cy="1002137"/>
              <a:chOff x="5754733" y="4078706"/>
              <a:chExt cx="754644" cy="1022232"/>
            </a:xfrm>
          </p:grpSpPr>
          <p:sp>
            <p:nvSpPr>
              <p:cNvPr id="87" name="Arrow: Right 86">
                <a:extLst>
                  <a:ext uri="{FF2B5EF4-FFF2-40B4-BE49-F238E27FC236}">
                    <a16:creationId xmlns:a16="http://schemas.microsoft.com/office/drawing/2014/main" id="{978A1067-86E9-4C1F-A104-CE7C35D21CD9}"/>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8" name="Rectangle 87">
                <a:extLst>
                  <a:ext uri="{FF2B5EF4-FFF2-40B4-BE49-F238E27FC236}">
                    <a16:creationId xmlns:a16="http://schemas.microsoft.com/office/drawing/2014/main" id="{09BF10D2-6D6B-42B2-92C2-F9008B7C62CD}"/>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974918B4-3967-4597-B20D-AB425A1E6E94}"/>
                </a:ext>
              </a:extLst>
            </p:cNvPr>
            <p:cNvGrpSpPr/>
            <p:nvPr/>
          </p:nvGrpSpPr>
          <p:grpSpPr>
            <a:xfrm>
              <a:off x="9092435" y="4283285"/>
              <a:ext cx="703162" cy="967390"/>
              <a:chOff x="8911800" y="4290925"/>
              <a:chExt cx="717262" cy="986788"/>
            </a:xfrm>
          </p:grpSpPr>
          <p:sp>
            <p:nvSpPr>
              <p:cNvPr id="85" name="Arrow: Right 84">
                <a:extLst>
                  <a:ext uri="{FF2B5EF4-FFF2-40B4-BE49-F238E27FC236}">
                    <a16:creationId xmlns:a16="http://schemas.microsoft.com/office/drawing/2014/main" id="{F905FB71-697B-4699-89AE-F188E8D6685C}"/>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6" name="Rectangle 85">
                <a:extLst>
                  <a:ext uri="{FF2B5EF4-FFF2-40B4-BE49-F238E27FC236}">
                    <a16:creationId xmlns:a16="http://schemas.microsoft.com/office/drawing/2014/main" id="{BFC2D4F5-1697-4680-B27F-F98DD93E566D}"/>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4051544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0-#ppt_w/2"/>
                                          </p:val>
                                        </p:tav>
                                        <p:tav tm="100000">
                                          <p:val>
                                            <p:strVal val="#ppt_x"/>
                                          </p:val>
                                        </p:tav>
                                      </p:tavLst>
                                    </p:anim>
                                    <p:anim calcmode="lin" valueType="num">
                                      <p:cBhvr additive="base">
                                        <p:cTn id="8" dur="75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750" fill="hold"/>
                                        <p:tgtEl>
                                          <p:spTgt spid="53"/>
                                        </p:tgtEl>
                                        <p:attrNameLst>
                                          <p:attrName>ppt_x</p:attrName>
                                        </p:attrNameLst>
                                      </p:cBhvr>
                                      <p:tavLst>
                                        <p:tav tm="0">
                                          <p:val>
                                            <p:strVal val="0-#ppt_w/2"/>
                                          </p:val>
                                        </p:tav>
                                        <p:tav tm="100000">
                                          <p:val>
                                            <p:strVal val="#ppt_x"/>
                                          </p:val>
                                        </p:tav>
                                      </p:tavLst>
                                    </p:anim>
                                    <p:anim calcmode="lin" valueType="num">
                                      <p:cBhvr additive="base">
                                        <p:cTn id="12" dur="75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750" fill="hold"/>
                                        <p:tgtEl>
                                          <p:spTgt spid="56"/>
                                        </p:tgtEl>
                                        <p:attrNameLst>
                                          <p:attrName>ppt_x</p:attrName>
                                        </p:attrNameLst>
                                      </p:cBhvr>
                                      <p:tavLst>
                                        <p:tav tm="0">
                                          <p:val>
                                            <p:strVal val="0-#ppt_w/2"/>
                                          </p:val>
                                        </p:tav>
                                        <p:tav tm="100000">
                                          <p:val>
                                            <p:strVal val="#ppt_x"/>
                                          </p:val>
                                        </p:tav>
                                      </p:tavLst>
                                    </p:anim>
                                    <p:anim calcmode="lin" valueType="num">
                                      <p:cBhvr additive="base">
                                        <p:cTn id="16" dur="75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750" fill="hold"/>
                                        <p:tgtEl>
                                          <p:spTgt spid="48"/>
                                        </p:tgtEl>
                                        <p:attrNameLst>
                                          <p:attrName>ppt_x</p:attrName>
                                        </p:attrNameLst>
                                      </p:cBhvr>
                                      <p:tavLst>
                                        <p:tav tm="0">
                                          <p:val>
                                            <p:strVal val="0-#ppt_w/2"/>
                                          </p:val>
                                        </p:tav>
                                        <p:tav tm="100000">
                                          <p:val>
                                            <p:strVal val="#ppt_x"/>
                                          </p:val>
                                        </p:tav>
                                      </p:tavLst>
                                    </p:anim>
                                    <p:anim calcmode="lin" valueType="num">
                                      <p:cBhvr additive="base">
                                        <p:cTn id="24" dur="750" fill="hold"/>
                                        <p:tgtEl>
                                          <p:spTgt spid="48"/>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750" fill="hold"/>
                                        <p:tgtEl>
                                          <p:spTgt spid="54"/>
                                        </p:tgtEl>
                                        <p:attrNameLst>
                                          <p:attrName>ppt_x</p:attrName>
                                        </p:attrNameLst>
                                      </p:cBhvr>
                                      <p:tavLst>
                                        <p:tav tm="0">
                                          <p:val>
                                            <p:strVal val="0-#ppt_w/2"/>
                                          </p:val>
                                        </p:tav>
                                        <p:tav tm="100000">
                                          <p:val>
                                            <p:strVal val="#ppt_x"/>
                                          </p:val>
                                        </p:tav>
                                      </p:tavLst>
                                    </p:anim>
                                    <p:anim calcmode="lin" valueType="num">
                                      <p:cBhvr additive="base">
                                        <p:cTn id="28" dur="75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25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750" fill="hold"/>
                                        <p:tgtEl>
                                          <p:spTgt spid="57"/>
                                        </p:tgtEl>
                                        <p:attrNameLst>
                                          <p:attrName>ppt_x</p:attrName>
                                        </p:attrNameLst>
                                      </p:cBhvr>
                                      <p:tavLst>
                                        <p:tav tm="0">
                                          <p:val>
                                            <p:strVal val="0-#ppt_w/2"/>
                                          </p:val>
                                        </p:tav>
                                        <p:tav tm="100000">
                                          <p:val>
                                            <p:strVal val="#ppt_x"/>
                                          </p:val>
                                        </p:tav>
                                      </p:tavLst>
                                    </p:anim>
                                    <p:anim calcmode="lin" valueType="num">
                                      <p:cBhvr additive="base">
                                        <p:cTn id="32" dur="750" fill="hold"/>
                                        <p:tgtEl>
                                          <p:spTgt spid="57"/>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5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750" fill="hold"/>
                                        <p:tgtEl>
                                          <p:spTgt spid="6"/>
                                        </p:tgtEl>
                                        <p:attrNameLst>
                                          <p:attrName>ppt_x</p:attrName>
                                        </p:attrNameLst>
                                      </p:cBhvr>
                                      <p:tavLst>
                                        <p:tav tm="0">
                                          <p:val>
                                            <p:strVal val="1+#ppt_w/2"/>
                                          </p:val>
                                        </p:tav>
                                        <p:tav tm="100000">
                                          <p:val>
                                            <p:strVal val="#ppt_x"/>
                                          </p:val>
                                        </p:tav>
                                      </p:tavLst>
                                    </p:anim>
                                    <p:anim calcmode="lin" valueType="num">
                                      <p:cBhvr additive="base">
                                        <p:cTn id="36" dur="750" fill="hold"/>
                                        <p:tgtEl>
                                          <p:spTgt spid="6"/>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750" fill="hold"/>
                                        <p:tgtEl>
                                          <p:spTgt spid="49"/>
                                        </p:tgtEl>
                                        <p:attrNameLst>
                                          <p:attrName>ppt_x</p:attrName>
                                        </p:attrNameLst>
                                      </p:cBhvr>
                                      <p:tavLst>
                                        <p:tav tm="0">
                                          <p:val>
                                            <p:strVal val="0-#ppt_w/2"/>
                                          </p:val>
                                        </p:tav>
                                        <p:tav tm="100000">
                                          <p:val>
                                            <p:strVal val="#ppt_x"/>
                                          </p:val>
                                        </p:tav>
                                      </p:tavLst>
                                    </p:anim>
                                    <p:anim calcmode="lin" valueType="num">
                                      <p:cBhvr additive="base">
                                        <p:cTn id="40" dur="750" fill="hold"/>
                                        <p:tgtEl>
                                          <p:spTgt spid="49"/>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50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750" fill="hold"/>
                                        <p:tgtEl>
                                          <p:spTgt spid="55"/>
                                        </p:tgtEl>
                                        <p:attrNameLst>
                                          <p:attrName>ppt_x</p:attrName>
                                        </p:attrNameLst>
                                      </p:cBhvr>
                                      <p:tavLst>
                                        <p:tav tm="0">
                                          <p:val>
                                            <p:strVal val="0-#ppt_w/2"/>
                                          </p:val>
                                        </p:tav>
                                        <p:tav tm="100000">
                                          <p:val>
                                            <p:strVal val="#ppt_x"/>
                                          </p:val>
                                        </p:tav>
                                      </p:tavLst>
                                    </p:anim>
                                    <p:anim calcmode="lin" valueType="num">
                                      <p:cBhvr additive="base">
                                        <p:cTn id="44" dur="750" fill="hold"/>
                                        <p:tgtEl>
                                          <p:spTgt spid="55"/>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50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750" fill="hold"/>
                                        <p:tgtEl>
                                          <p:spTgt spid="58"/>
                                        </p:tgtEl>
                                        <p:attrNameLst>
                                          <p:attrName>ppt_x</p:attrName>
                                        </p:attrNameLst>
                                      </p:cBhvr>
                                      <p:tavLst>
                                        <p:tav tm="0">
                                          <p:val>
                                            <p:strVal val="0-#ppt_w/2"/>
                                          </p:val>
                                        </p:tav>
                                        <p:tav tm="100000">
                                          <p:val>
                                            <p:strVal val="#ppt_x"/>
                                          </p:val>
                                        </p:tav>
                                      </p:tavLst>
                                    </p:anim>
                                    <p:anim calcmode="lin" valueType="num">
                                      <p:cBhvr additive="base">
                                        <p:cTn id="48" dur="750" fill="hold"/>
                                        <p:tgtEl>
                                          <p:spTgt spid="58"/>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75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750" fill="hold"/>
                                        <p:tgtEl>
                                          <p:spTgt spid="7"/>
                                        </p:tgtEl>
                                        <p:attrNameLst>
                                          <p:attrName>ppt_x</p:attrName>
                                        </p:attrNameLst>
                                      </p:cBhvr>
                                      <p:tavLst>
                                        <p:tav tm="0">
                                          <p:val>
                                            <p:strVal val="1+#ppt_w/2"/>
                                          </p:val>
                                        </p:tav>
                                        <p:tav tm="100000">
                                          <p:val>
                                            <p:strVal val="#ppt_x"/>
                                          </p:val>
                                        </p:tav>
                                      </p:tavLst>
                                    </p:anim>
                                    <p:anim calcmode="lin" valueType="num">
                                      <p:cBhvr additive="base">
                                        <p:cTn id="52"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7" grpId="0"/>
      <p:bldP spid="48" grpId="0"/>
      <p:bldP spid="49" grpId="0"/>
      <p:bldP spid="6"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BBF12D-1F29-4027-B80F-5986ABB0660C}"/>
              </a:ext>
            </a:extLst>
          </p:cNvPr>
          <p:cNvGrpSpPr/>
          <p:nvPr/>
        </p:nvGrpSpPr>
        <p:grpSpPr>
          <a:xfrm>
            <a:off x="573285" y="2610325"/>
            <a:ext cx="3635313" cy="3350066"/>
            <a:chOff x="573285" y="2610325"/>
            <a:chExt cx="3635313" cy="3350066"/>
          </a:xfrm>
        </p:grpSpPr>
        <p:sp>
          <p:nvSpPr>
            <p:cNvPr id="8" name="Rectangle 7">
              <a:extLst>
                <a:ext uri="{FF2B5EF4-FFF2-40B4-BE49-F238E27FC236}">
                  <a16:creationId xmlns:a16="http://schemas.microsoft.com/office/drawing/2014/main" id="{E80F2AE8-7C7B-47E6-A7F0-B454370F7A18}"/>
                </a:ext>
              </a:extLst>
            </p:cNvPr>
            <p:cNvSpPr/>
            <p:nvPr/>
          </p:nvSpPr>
          <p:spPr bwMode="auto">
            <a:xfrm>
              <a:off x="573285" y="3851863"/>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Richer analysis and budget alerting</a:t>
              </a:r>
            </a:p>
          </p:txBody>
        </p:sp>
        <p:sp>
          <p:nvSpPr>
            <p:cNvPr id="11" name="Rectangle 10">
              <a:extLst>
                <a:ext uri="{FF2B5EF4-FFF2-40B4-BE49-F238E27FC236}">
                  <a16:creationId xmlns:a16="http://schemas.microsoft.com/office/drawing/2014/main" id="{13715051-585E-47E7-BBC6-5BCC84CFC5CD}"/>
                </a:ext>
              </a:extLst>
            </p:cNvPr>
            <p:cNvSpPr/>
            <p:nvPr/>
          </p:nvSpPr>
          <p:spPr>
            <a:xfrm>
              <a:off x="573285" y="5093401"/>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Reduced data latency by up to 80%</a:t>
              </a:r>
            </a:p>
          </p:txBody>
        </p:sp>
        <p:sp>
          <p:nvSpPr>
            <p:cNvPr id="14" name="Rectangle 13">
              <a:extLst>
                <a:ext uri="{FF2B5EF4-FFF2-40B4-BE49-F238E27FC236}">
                  <a16:creationId xmlns:a16="http://schemas.microsoft.com/office/drawing/2014/main" id="{0C7AC3DF-D537-42D0-A403-DE4AF1E2DB49}"/>
                </a:ext>
              </a:extLst>
            </p:cNvPr>
            <p:cNvSpPr/>
            <p:nvPr/>
          </p:nvSpPr>
          <p:spPr>
            <a:xfrm>
              <a:off x="573285" y="2610325"/>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On by default</a:t>
              </a:r>
            </a:p>
          </p:txBody>
        </p:sp>
        <p:sp>
          <p:nvSpPr>
            <p:cNvPr id="17" name="Rectangle 16">
              <a:extLst>
                <a:ext uri="{FF2B5EF4-FFF2-40B4-BE49-F238E27FC236}">
                  <a16:creationId xmlns:a16="http://schemas.microsoft.com/office/drawing/2014/main" id="{9F508E97-C145-4D83-8265-443397584AD4}"/>
                </a:ext>
              </a:extLst>
            </p:cNvPr>
            <p:cNvSpPr/>
            <p:nvPr/>
          </p:nvSpPr>
          <p:spPr>
            <a:xfrm>
              <a:off x="573285" y="4472632"/>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Azure Advisor</a:t>
              </a:r>
            </a:p>
          </p:txBody>
        </p:sp>
        <p:sp>
          <p:nvSpPr>
            <p:cNvPr id="20" name="Rectangle 19">
              <a:extLst>
                <a:ext uri="{FF2B5EF4-FFF2-40B4-BE49-F238E27FC236}">
                  <a16:creationId xmlns:a16="http://schemas.microsoft.com/office/drawing/2014/main" id="{0F693C76-D2B0-4092-9AE8-BFEA5F7FEE06}"/>
                </a:ext>
              </a:extLst>
            </p:cNvPr>
            <p:cNvSpPr/>
            <p:nvPr/>
          </p:nvSpPr>
          <p:spPr>
            <a:xfrm>
              <a:off x="573285" y="3231094"/>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Better experience for more users</a:t>
              </a:r>
            </a:p>
          </p:txBody>
        </p:sp>
        <p:sp>
          <p:nvSpPr>
            <p:cNvPr id="23" name="Rectangle 22">
              <a:extLst>
                <a:ext uri="{FF2B5EF4-FFF2-40B4-BE49-F238E27FC236}">
                  <a16:creationId xmlns:a16="http://schemas.microsoft.com/office/drawing/2014/main" id="{E2C68247-F9C9-49B5-BB26-EC2F0CA911CA}"/>
                </a:ext>
              </a:extLst>
            </p:cNvPr>
            <p:cNvSpPr/>
            <p:nvPr/>
          </p:nvSpPr>
          <p:spPr>
            <a:xfrm>
              <a:off x="573285" y="5714170"/>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Free to manage Azure costs</a:t>
              </a:r>
            </a:p>
          </p:txBody>
        </p:sp>
      </p:grpSp>
      <p:grpSp>
        <p:nvGrpSpPr>
          <p:cNvPr id="28" name="Group 27">
            <a:extLst>
              <a:ext uri="{FF2B5EF4-FFF2-40B4-BE49-F238E27FC236}">
                <a16:creationId xmlns:a16="http://schemas.microsoft.com/office/drawing/2014/main" id="{7DA154CE-A18B-43D3-86B9-FD5911A1D426}"/>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29" name="Group 28">
              <a:extLst>
                <a:ext uri="{FF2B5EF4-FFF2-40B4-BE49-F238E27FC236}">
                  <a16:creationId xmlns:a16="http://schemas.microsoft.com/office/drawing/2014/main" id="{FA486190-AE83-4692-926B-6A8A0F8DAE96}"/>
                </a:ext>
              </a:extLst>
            </p:cNvPr>
            <p:cNvGrpSpPr/>
            <p:nvPr/>
          </p:nvGrpSpPr>
          <p:grpSpPr>
            <a:xfrm>
              <a:off x="4375115" y="1833845"/>
              <a:ext cx="7584156" cy="5023183"/>
              <a:chOff x="4569387" y="1859015"/>
              <a:chExt cx="7737332" cy="5124635"/>
            </a:xfrm>
          </p:grpSpPr>
          <p:sp>
            <p:nvSpPr>
              <p:cNvPr id="32" name="Rectangle 31">
                <a:extLst>
                  <a:ext uri="{FF2B5EF4-FFF2-40B4-BE49-F238E27FC236}">
                    <a16:creationId xmlns:a16="http://schemas.microsoft.com/office/drawing/2014/main" id="{09601F42-18FD-4F89-8440-05E42C3F1E38}"/>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 name="Picture 32">
                <a:extLst>
                  <a:ext uri="{FF2B5EF4-FFF2-40B4-BE49-F238E27FC236}">
                    <a16:creationId xmlns:a16="http://schemas.microsoft.com/office/drawing/2014/main" id="{92A14FDF-4972-47A4-8F07-0556114273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30" name="Picture 29">
              <a:extLst>
                <a:ext uri="{FF2B5EF4-FFF2-40B4-BE49-F238E27FC236}">
                  <a16:creationId xmlns:a16="http://schemas.microsoft.com/office/drawing/2014/main" id="{D6E07F55-2496-4480-B0A4-9D00D3132765}"/>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31" name="Rectangle 30">
              <a:extLst>
                <a:ext uri="{FF2B5EF4-FFF2-40B4-BE49-F238E27FC236}">
                  <a16:creationId xmlns:a16="http://schemas.microsoft.com/office/drawing/2014/main" id="{E2783A5E-4E6F-459D-A230-87A3968AA403}"/>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4" name="Title 33">
            <a:extLst>
              <a:ext uri="{FF2B5EF4-FFF2-40B4-BE49-F238E27FC236}">
                <a16:creationId xmlns:a16="http://schemas.microsoft.com/office/drawing/2014/main" id="{175386DE-68FD-4034-A37F-4B3E0F1933A5}"/>
              </a:ext>
            </a:extLst>
          </p:cNvPr>
          <p:cNvSpPr>
            <a:spLocks noGrp="1"/>
          </p:cNvSpPr>
          <p:nvPr>
            <p:ph type="title"/>
          </p:nvPr>
        </p:nvSpPr>
        <p:spPr>
          <a:xfrm>
            <a:off x="588263" y="457200"/>
            <a:ext cx="11018520" cy="861774"/>
          </a:xfrm>
        </p:spPr>
        <p:txBody>
          <a:bodyPr>
            <a:normAutofit fontScale="90000"/>
          </a:bodyPr>
          <a:lstStyle/>
          <a:p>
            <a:r>
              <a:rPr lang="en-US"/>
              <a:t>Azure Cost Management</a:t>
            </a:r>
            <a:br>
              <a:rPr lang="en-US"/>
            </a:br>
            <a:r>
              <a:rPr lang="en-US" sz="2000">
                <a:latin typeface="+mn-lt"/>
              </a:rPr>
              <a:t>Built into Azure</a:t>
            </a:r>
          </a:p>
        </p:txBody>
      </p:sp>
      <p:grpSp>
        <p:nvGrpSpPr>
          <p:cNvPr id="21" name="Group 20">
            <a:extLst>
              <a:ext uri="{FF2B5EF4-FFF2-40B4-BE49-F238E27FC236}">
                <a16:creationId xmlns:a16="http://schemas.microsoft.com/office/drawing/2014/main" id="{C696C407-7C33-414E-A688-3DD4A8197792}"/>
              </a:ext>
            </a:extLst>
          </p:cNvPr>
          <p:cNvGrpSpPr/>
          <p:nvPr/>
        </p:nvGrpSpPr>
        <p:grpSpPr>
          <a:xfrm>
            <a:off x="10859579" y="284370"/>
            <a:ext cx="967408" cy="967408"/>
            <a:chOff x="5748213" y="1517302"/>
            <a:chExt cx="4478502" cy="4478502"/>
          </a:xfrm>
        </p:grpSpPr>
        <p:sp>
          <p:nvSpPr>
            <p:cNvPr id="22" name="Freeform: Shape 21">
              <a:extLst>
                <a:ext uri="{FF2B5EF4-FFF2-40B4-BE49-F238E27FC236}">
                  <a16:creationId xmlns:a16="http://schemas.microsoft.com/office/drawing/2014/main" id="{3BB51432-B3FE-44F6-B224-DAF3D19983D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24" name="Graphic 23">
              <a:extLst>
                <a:ext uri="{FF2B5EF4-FFF2-40B4-BE49-F238E27FC236}">
                  <a16:creationId xmlns:a16="http://schemas.microsoft.com/office/drawing/2014/main" id="{C4B69A87-6227-4444-A532-2FB2569E50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5" name="Group 34">
              <a:extLst>
                <a:ext uri="{FF2B5EF4-FFF2-40B4-BE49-F238E27FC236}">
                  <a16:creationId xmlns:a16="http://schemas.microsoft.com/office/drawing/2014/main" id="{09CD8C77-7CB9-453D-8A6B-4352067BDA0D}"/>
                </a:ext>
              </a:extLst>
            </p:cNvPr>
            <p:cNvGrpSpPr/>
            <p:nvPr/>
          </p:nvGrpSpPr>
          <p:grpSpPr>
            <a:xfrm>
              <a:off x="9092435" y="4283285"/>
              <a:ext cx="703162" cy="967390"/>
              <a:chOff x="8911800" y="4290925"/>
              <a:chExt cx="717262" cy="986788"/>
            </a:xfrm>
          </p:grpSpPr>
          <p:sp>
            <p:nvSpPr>
              <p:cNvPr id="36" name="Arrow: Right 35">
                <a:extLst>
                  <a:ext uri="{FF2B5EF4-FFF2-40B4-BE49-F238E27FC236}">
                    <a16:creationId xmlns:a16="http://schemas.microsoft.com/office/drawing/2014/main" id="{88E3F1A6-FF7C-4CFB-A091-3E84C85595DD}"/>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7" name="Rectangle 36">
                <a:extLst>
                  <a:ext uri="{FF2B5EF4-FFF2-40B4-BE49-F238E27FC236}">
                    <a16:creationId xmlns:a16="http://schemas.microsoft.com/office/drawing/2014/main" id="{0D849B4B-0DE5-4040-939C-FC3EC260613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28756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3.75E-6 1.48148E-6 L -3.75E-6 -0.03033 " pathEditMode="relative" rAng="0" ptsTypes="AA">
                                      <p:cBhvr>
                                        <p:cTn id="9" dur="750" spd="-100000" fill="hold"/>
                                        <p:tgtEl>
                                          <p:spTgt spid="2"/>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93FE687-E66E-48EC-896A-E738C2D63B32}"/>
              </a:ext>
            </a:extLst>
          </p:cNvPr>
          <p:cNvSpPr/>
          <p:nvPr/>
        </p:nvSpPr>
        <p:spPr bwMode="auto">
          <a:xfrm>
            <a:off x="3892731" y="1645920"/>
            <a:ext cx="4297680" cy="2168434"/>
          </a:xfrm>
          <a:custGeom>
            <a:avLst/>
            <a:gdLst>
              <a:gd name="connsiteX0" fmla="*/ 13063 w 4297680"/>
              <a:gd name="connsiteY0" fmla="*/ 0 h 2168434"/>
              <a:gd name="connsiteX1" fmla="*/ 4297680 w 4297680"/>
              <a:gd name="connsiteY1" fmla="*/ 2168434 h 2168434"/>
              <a:gd name="connsiteX2" fmla="*/ 0 w 4297680"/>
              <a:gd name="connsiteY2" fmla="*/ 1789611 h 2168434"/>
              <a:gd name="connsiteX3" fmla="*/ 13063 w 4297680"/>
              <a:gd name="connsiteY3" fmla="*/ 0 h 2168434"/>
            </a:gdLst>
            <a:ahLst/>
            <a:cxnLst>
              <a:cxn ang="0">
                <a:pos x="connsiteX0" y="connsiteY0"/>
              </a:cxn>
              <a:cxn ang="0">
                <a:pos x="connsiteX1" y="connsiteY1"/>
              </a:cxn>
              <a:cxn ang="0">
                <a:pos x="connsiteX2" y="connsiteY2"/>
              </a:cxn>
              <a:cxn ang="0">
                <a:pos x="connsiteX3" y="connsiteY3"/>
              </a:cxn>
            </a:cxnLst>
            <a:rect l="l" t="t" r="r" b="b"/>
            <a:pathLst>
              <a:path w="4297680" h="2168434">
                <a:moveTo>
                  <a:pt x="13063" y="0"/>
                </a:moveTo>
                <a:lnTo>
                  <a:pt x="4297680" y="2168434"/>
                </a:lnTo>
                <a:lnTo>
                  <a:pt x="0" y="1789611"/>
                </a:lnTo>
                <a:cubicBezTo>
                  <a:pt x="4354" y="1193074"/>
                  <a:pt x="8709" y="596537"/>
                  <a:pt x="1306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509EA3C3-BB72-452D-9FA0-DACD1433E328}"/>
              </a:ext>
            </a:extLst>
          </p:cNvPr>
          <p:cNvSpPr/>
          <p:nvPr/>
        </p:nvSpPr>
        <p:spPr bwMode="auto">
          <a:xfrm>
            <a:off x="3879669" y="3827417"/>
            <a:ext cx="4219302" cy="2312126"/>
          </a:xfrm>
          <a:custGeom>
            <a:avLst/>
            <a:gdLst>
              <a:gd name="connsiteX0" fmla="*/ 0 w 4219302"/>
              <a:gd name="connsiteY0" fmla="*/ 535577 h 2312126"/>
              <a:gd name="connsiteX1" fmla="*/ 13062 w 4219302"/>
              <a:gd name="connsiteY1" fmla="*/ 2312126 h 2312126"/>
              <a:gd name="connsiteX2" fmla="*/ 4219302 w 4219302"/>
              <a:gd name="connsiteY2" fmla="*/ 0 h 2312126"/>
              <a:gd name="connsiteX3" fmla="*/ 0 w 4219302"/>
              <a:gd name="connsiteY3" fmla="*/ 535577 h 2312126"/>
            </a:gdLst>
            <a:ahLst/>
            <a:cxnLst>
              <a:cxn ang="0">
                <a:pos x="connsiteX0" y="connsiteY0"/>
              </a:cxn>
              <a:cxn ang="0">
                <a:pos x="connsiteX1" y="connsiteY1"/>
              </a:cxn>
              <a:cxn ang="0">
                <a:pos x="connsiteX2" y="connsiteY2"/>
              </a:cxn>
              <a:cxn ang="0">
                <a:pos x="connsiteX3" y="connsiteY3"/>
              </a:cxn>
            </a:cxnLst>
            <a:rect l="l" t="t" r="r" b="b"/>
            <a:pathLst>
              <a:path w="4219302" h="2312126">
                <a:moveTo>
                  <a:pt x="0" y="535577"/>
                </a:moveTo>
                <a:lnTo>
                  <a:pt x="13062" y="2312126"/>
                </a:lnTo>
                <a:lnTo>
                  <a:pt x="4219302" y="0"/>
                </a:lnTo>
                <a:lnTo>
                  <a:pt x="0" y="535577"/>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4BC96E2-C5A3-42DC-A075-5E873B08A081}"/>
              </a:ext>
            </a:extLst>
          </p:cNvPr>
          <p:cNvSpPr>
            <a:spLocks noGrp="1"/>
          </p:cNvSpPr>
          <p:nvPr>
            <p:ph type="title"/>
          </p:nvPr>
        </p:nvSpPr>
        <p:spPr/>
        <p:txBody>
          <a:bodyPr/>
          <a:lstStyle/>
          <a:p>
            <a:r>
              <a:rPr lang="en-US"/>
              <a:t>Bring the best together </a:t>
            </a:r>
            <a:r>
              <a:rPr lang="en-US">
                <a:solidFill>
                  <a:schemeClr val="accent1"/>
                </a:solidFill>
              </a:rPr>
              <a:t>in Azure Portal</a:t>
            </a:r>
          </a:p>
        </p:txBody>
      </p:sp>
      <p:grpSp>
        <p:nvGrpSpPr>
          <p:cNvPr id="5" name="Group 4">
            <a:extLst>
              <a:ext uri="{FF2B5EF4-FFF2-40B4-BE49-F238E27FC236}">
                <a16:creationId xmlns:a16="http://schemas.microsoft.com/office/drawing/2014/main" id="{C665AB60-84DA-47BA-A7F7-E069A2A9399D}"/>
              </a:ext>
            </a:extLst>
          </p:cNvPr>
          <p:cNvGrpSpPr/>
          <p:nvPr/>
        </p:nvGrpSpPr>
        <p:grpSpPr>
          <a:xfrm>
            <a:off x="766982" y="4252346"/>
            <a:ext cx="3184633" cy="2109265"/>
            <a:chOff x="4375115" y="1833845"/>
            <a:chExt cx="7584156" cy="5023183"/>
          </a:xfrm>
        </p:grpSpPr>
        <p:grpSp>
          <p:nvGrpSpPr>
            <p:cNvPr id="7" name="Group 6">
              <a:extLst>
                <a:ext uri="{FF2B5EF4-FFF2-40B4-BE49-F238E27FC236}">
                  <a16:creationId xmlns:a16="http://schemas.microsoft.com/office/drawing/2014/main" id="{B4CC1FEF-3C57-434D-85EB-7177AE39DC6E}"/>
                </a:ext>
              </a:extLst>
            </p:cNvPr>
            <p:cNvGrpSpPr/>
            <p:nvPr/>
          </p:nvGrpSpPr>
          <p:grpSpPr>
            <a:xfrm>
              <a:off x="4375115" y="1833845"/>
              <a:ext cx="7584156" cy="5023183"/>
              <a:chOff x="4569387" y="1859015"/>
              <a:chExt cx="7737332" cy="5124635"/>
            </a:xfrm>
          </p:grpSpPr>
          <p:sp>
            <p:nvSpPr>
              <p:cNvPr id="9" name="Rectangle 8">
                <a:extLst>
                  <a:ext uri="{FF2B5EF4-FFF2-40B4-BE49-F238E27FC236}">
                    <a16:creationId xmlns:a16="http://schemas.microsoft.com/office/drawing/2014/main" id="{9DE81A59-F6C0-40D9-8D37-CA7D0FFCAD3F}"/>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a:extLst>
                  <a:ext uri="{FF2B5EF4-FFF2-40B4-BE49-F238E27FC236}">
                    <a16:creationId xmlns:a16="http://schemas.microsoft.com/office/drawing/2014/main" id="{EB0C9078-25AD-4D66-BE6E-752586100AC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8" name="Picture 7">
              <a:extLst>
                <a:ext uri="{FF2B5EF4-FFF2-40B4-BE49-F238E27FC236}">
                  <a16:creationId xmlns:a16="http://schemas.microsoft.com/office/drawing/2014/main" id="{BE41D175-36D6-4F48-A69D-5C016C46EE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4579223" y="2139534"/>
              <a:ext cx="7175940" cy="4053034"/>
            </a:xfrm>
            <a:prstGeom prst="rect">
              <a:avLst/>
            </a:prstGeom>
          </p:spPr>
        </p:pic>
      </p:grpSp>
      <p:sp>
        <p:nvSpPr>
          <p:cNvPr id="6" name="TextBox 5">
            <a:extLst>
              <a:ext uri="{FF2B5EF4-FFF2-40B4-BE49-F238E27FC236}">
                <a16:creationId xmlns:a16="http://schemas.microsoft.com/office/drawing/2014/main" id="{B0D0949A-3CF8-4BFE-B0C0-E33E0F3282A0}"/>
              </a:ext>
            </a:extLst>
          </p:cNvPr>
          <p:cNvSpPr txBox="1"/>
          <p:nvPr/>
        </p:nvSpPr>
        <p:spPr>
          <a:xfrm>
            <a:off x="826264" y="4045720"/>
            <a:ext cx="3184633" cy="22347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800" b="0" i="0" u="none" strike="noStrike" kern="0" cap="none" spc="0" normalizeH="0" baseline="0">
                <a:ln>
                  <a:noFill/>
                </a:ln>
                <a:gradFill>
                  <a:gsLst>
                    <a:gs pos="2917">
                      <a:srgbClr val="1A1A1A"/>
                    </a:gs>
                    <a:gs pos="30000">
                      <a:srgbClr val="1A1A1A"/>
                    </a:gs>
                  </a:gsLst>
                  <a:lin ang="5400000" scaled="0"/>
                </a:gradFill>
                <a:effectLst/>
                <a:uLnTx/>
                <a:uFillTx/>
              </a:defRPr>
            </a:lvl1pPr>
          </a:lstStyle>
          <a:p>
            <a:r>
              <a:rPr lang="en-US" sz="1600"/>
              <a:t>Cost Management By </a:t>
            </a:r>
            <a:r>
              <a:rPr lang="en-US" sz="1600" err="1"/>
              <a:t>Cloudyn</a:t>
            </a:r>
            <a:endParaRPr lang="en-US" sz="1600"/>
          </a:p>
        </p:txBody>
      </p:sp>
      <p:grpSp>
        <p:nvGrpSpPr>
          <p:cNvPr id="12" name="Group 11">
            <a:extLst>
              <a:ext uri="{FF2B5EF4-FFF2-40B4-BE49-F238E27FC236}">
                <a16:creationId xmlns:a16="http://schemas.microsoft.com/office/drawing/2014/main" id="{4A1D7A8F-1AB9-4F97-94E4-0B928CE0BDBF}"/>
              </a:ext>
            </a:extLst>
          </p:cNvPr>
          <p:cNvGrpSpPr/>
          <p:nvPr/>
        </p:nvGrpSpPr>
        <p:grpSpPr>
          <a:xfrm>
            <a:off x="766983" y="1535033"/>
            <a:ext cx="3184629" cy="2109265"/>
            <a:chOff x="4375115" y="1833845"/>
            <a:chExt cx="7584156" cy="5023183"/>
          </a:xfrm>
        </p:grpSpPr>
        <p:grpSp>
          <p:nvGrpSpPr>
            <p:cNvPr id="14" name="Group 13">
              <a:extLst>
                <a:ext uri="{FF2B5EF4-FFF2-40B4-BE49-F238E27FC236}">
                  <a16:creationId xmlns:a16="http://schemas.microsoft.com/office/drawing/2014/main" id="{1171B3A5-C523-49EF-86E3-70B80F27B2D4}"/>
                </a:ext>
              </a:extLst>
            </p:cNvPr>
            <p:cNvGrpSpPr/>
            <p:nvPr/>
          </p:nvGrpSpPr>
          <p:grpSpPr>
            <a:xfrm>
              <a:off x="4375115" y="1833845"/>
              <a:ext cx="7584156" cy="5023183"/>
              <a:chOff x="4569387" y="1859015"/>
              <a:chExt cx="7737332" cy="5124635"/>
            </a:xfrm>
          </p:grpSpPr>
          <p:sp>
            <p:nvSpPr>
              <p:cNvPr id="16" name="Rectangle 15">
                <a:extLst>
                  <a:ext uri="{FF2B5EF4-FFF2-40B4-BE49-F238E27FC236}">
                    <a16:creationId xmlns:a16="http://schemas.microsoft.com/office/drawing/2014/main" id="{2B28D5B3-AB0A-4C04-9AFA-727F2A21E1E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7" name="Picture 16">
                <a:extLst>
                  <a:ext uri="{FF2B5EF4-FFF2-40B4-BE49-F238E27FC236}">
                    <a16:creationId xmlns:a16="http://schemas.microsoft.com/office/drawing/2014/main" id="{10583425-8365-4505-B233-7ECD3FFE391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15" name="Picture 14">
              <a:extLst>
                <a:ext uri="{FF2B5EF4-FFF2-40B4-BE49-F238E27FC236}">
                  <a16:creationId xmlns:a16="http://schemas.microsoft.com/office/drawing/2014/main" id="{87858686-7E85-40DE-8408-6170E305F78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79219" y="2128342"/>
              <a:ext cx="7175950" cy="4041936"/>
            </a:xfrm>
            <a:prstGeom prst="rect">
              <a:avLst/>
            </a:prstGeom>
            <a:effectLst/>
          </p:spPr>
        </p:pic>
      </p:grpSp>
      <p:sp>
        <p:nvSpPr>
          <p:cNvPr id="13" name="TextBox 12">
            <a:extLst>
              <a:ext uri="{FF2B5EF4-FFF2-40B4-BE49-F238E27FC236}">
                <a16:creationId xmlns:a16="http://schemas.microsoft.com/office/drawing/2014/main" id="{8E5C9224-5276-40A5-8BDA-95BC3F279F9D}"/>
              </a:ext>
            </a:extLst>
          </p:cNvPr>
          <p:cNvSpPr txBox="1"/>
          <p:nvPr/>
        </p:nvSpPr>
        <p:spPr>
          <a:xfrm>
            <a:off x="814321" y="1301805"/>
            <a:ext cx="3184629" cy="223479"/>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Enterprise Portal</a:t>
            </a:r>
          </a:p>
        </p:txBody>
      </p:sp>
      <p:pic>
        <p:nvPicPr>
          <p:cNvPr id="27" name="Picture 26">
            <a:extLst>
              <a:ext uri="{FF2B5EF4-FFF2-40B4-BE49-F238E27FC236}">
                <a16:creationId xmlns:a16="http://schemas.microsoft.com/office/drawing/2014/main" id="{530E5B6E-06B1-4AD1-A10C-B9098BA992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52686" y="1658694"/>
            <a:ext cx="3013221" cy="1697233"/>
          </a:xfrm>
          <a:prstGeom prst="rect">
            <a:avLst/>
          </a:prstGeom>
          <a:effectLst/>
        </p:spPr>
      </p:pic>
      <p:pic>
        <p:nvPicPr>
          <p:cNvPr id="28" name="Picture 27">
            <a:extLst>
              <a:ext uri="{FF2B5EF4-FFF2-40B4-BE49-F238E27FC236}">
                <a16:creationId xmlns:a16="http://schemas.microsoft.com/office/drawing/2014/main" id="{457CA2D6-9687-41FE-ADB7-631BB6E0C4C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852685" y="4376799"/>
            <a:ext cx="3013221" cy="1701894"/>
          </a:xfrm>
          <a:prstGeom prst="rect">
            <a:avLst/>
          </a:prstGeom>
        </p:spPr>
      </p:pic>
      <p:grpSp>
        <p:nvGrpSpPr>
          <p:cNvPr id="18" name="Group 17">
            <a:extLst>
              <a:ext uri="{FF2B5EF4-FFF2-40B4-BE49-F238E27FC236}">
                <a16:creationId xmlns:a16="http://schemas.microsoft.com/office/drawing/2014/main" id="{3FE09A00-9CF3-4C21-A584-B7F0C965165C}"/>
              </a:ext>
            </a:extLst>
          </p:cNvPr>
          <p:cNvGrpSpPr/>
          <p:nvPr/>
        </p:nvGrpSpPr>
        <p:grpSpPr>
          <a:xfrm>
            <a:off x="5177476" y="1880599"/>
            <a:ext cx="6338410" cy="4198094"/>
            <a:chOff x="4375115" y="1833845"/>
            <a:chExt cx="7584156" cy="5023183"/>
          </a:xfrm>
        </p:grpSpPr>
        <p:grpSp>
          <p:nvGrpSpPr>
            <p:cNvPr id="19" name="Group 18">
              <a:extLst>
                <a:ext uri="{FF2B5EF4-FFF2-40B4-BE49-F238E27FC236}">
                  <a16:creationId xmlns:a16="http://schemas.microsoft.com/office/drawing/2014/main" id="{75E70464-1CD1-4289-B8DC-6FBDE802B294}"/>
                </a:ext>
              </a:extLst>
            </p:cNvPr>
            <p:cNvGrpSpPr/>
            <p:nvPr/>
          </p:nvGrpSpPr>
          <p:grpSpPr>
            <a:xfrm>
              <a:off x="4375115" y="1833845"/>
              <a:ext cx="7584156" cy="5023183"/>
              <a:chOff x="4569387" y="1859015"/>
              <a:chExt cx="7737332" cy="5124635"/>
            </a:xfrm>
          </p:grpSpPr>
          <p:sp>
            <p:nvSpPr>
              <p:cNvPr id="22" name="Rectangle 21">
                <a:extLst>
                  <a:ext uri="{FF2B5EF4-FFF2-40B4-BE49-F238E27FC236}">
                    <a16:creationId xmlns:a16="http://schemas.microsoft.com/office/drawing/2014/main" id="{FB01101C-7A03-46B7-A403-B3359ECE7C6D}"/>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3" name="Picture 22">
                <a:extLst>
                  <a:ext uri="{FF2B5EF4-FFF2-40B4-BE49-F238E27FC236}">
                    <a16:creationId xmlns:a16="http://schemas.microsoft.com/office/drawing/2014/main" id="{ABD88DCD-8FE6-4699-8D5F-518D012B65A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20" name="Picture 19">
              <a:extLst>
                <a:ext uri="{FF2B5EF4-FFF2-40B4-BE49-F238E27FC236}">
                  <a16:creationId xmlns:a16="http://schemas.microsoft.com/office/drawing/2014/main" id="{596D141B-99CD-4E68-B210-5778088C4541}"/>
                </a:ext>
              </a:extLst>
            </p:cNvPr>
            <p:cNvPicPr>
              <a:picLocks noChangeAspect="1"/>
            </p:cNvPicPr>
            <p:nvPr/>
          </p:nvPicPr>
          <p:blipFill rotWithShape="1">
            <a:blip r:embed="rId6"/>
            <a:srcRect r="3410"/>
            <a:stretch/>
          </p:blipFill>
          <p:spPr>
            <a:xfrm>
              <a:off x="4595208" y="2124926"/>
              <a:ext cx="7152786" cy="4047449"/>
            </a:xfrm>
            <a:prstGeom prst="rect">
              <a:avLst/>
            </a:prstGeom>
          </p:spPr>
        </p:pic>
        <p:sp>
          <p:nvSpPr>
            <p:cNvPr id="21" name="Rectangle 20">
              <a:extLst>
                <a:ext uri="{FF2B5EF4-FFF2-40B4-BE49-F238E27FC236}">
                  <a16:creationId xmlns:a16="http://schemas.microsoft.com/office/drawing/2014/main" id="{DD4A78C7-DA2A-45E4-A5D8-277642F4ED36}"/>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5" name="TextBox 24">
            <a:extLst>
              <a:ext uri="{FF2B5EF4-FFF2-40B4-BE49-F238E27FC236}">
                <a16:creationId xmlns:a16="http://schemas.microsoft.com/office/drawing/2014/main" id="{D11B75EA-8673-467B-871D-217B9E0C344E}"/>
              </a:ext>
            </a:extLst>
          </p:cNvPr>
          <p:cNvSpPr txBox="1"/>
          <p:nvPr/>
        </p:nvSpPr>
        <p:spPr>
          <a:xfrm>
            <a:off x="5302131" y="1566449"/>
            <a:ext cx="4146304" cy="43088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2917">
                      <a:srgbClr val="1A1A1A"/>
                    </a:gs>
                    <a:gs pos="30000">
                      <a:srgbClr val="1A1A1A"/>
                    </a:gs>
                  </a:gsLst>
                  <a:lin ang="5400000" scaled="0"/>
                </a:gradFill>
                <a:effectLst/>
                <a:uLnTx/>
                <a:uFillTx/>
              </a:rPr>
              <a:t>Azure Cost Management</a:t>
            </a:r>
          </a:p>
        </p:txBody>
      </p:sp>
      <p:grpSp>
        <p:nvGrpSpPr>
          <p:cNvPr id="30" name="Group 29">
            <a:extLst>
              <a:ext uri="{FF2B5EF4-FFF2-40B4-BE49-F238E27FC236}">
                <a16:creationId xmlns:a16="http://schemas.microsoft.com/office/drawing/2014/main" id="{CD407DAF-6FCC-49E6-B4EF-34A22693B474}"/>
              </a:ext>
            </a:extLst>
          </p:cNvPr>
          <p:cNvGrpSpPr/>
          <p:nvPr/>
        </p:nvGrpSpPr>
        <p:grpSpPr>
          <a:xfrm>
            <a:off x="10798955" y="1638138"/>
            <a:ext cx="1040524" cy="1040524"/>
            <a:chOff x="10384221" y="978601"/>
            <a:chExt cx="1040524" cy="1040524"/>
          </a:xfrm>
        </p:grpSpPr>
        <p:sp>
          <p:nvSpPr>
            <p:cNvPr id="29" name="Oval 28">
              <a:extLst>
                <a:ext uri="{FF2B5EF4-FFF2-40B4-BE49-F238E27FC236}">
                  <a16:creationId xmlns:a16="http://schemas.microsoft.com/office/drawing/2014/main" id="{9A7C9339-D2E6-4760-AEA4-C228A9706CA3}"/>
                </a:ext>
              </a:extLst>
            </p:cNvPr>
            <p:cNvSpPr/>
            <p:nvPr/>
          </p:nvSpPr>
          <p:spPr bwMode="auto">
            <a:xfrm>
              <a:off x="10384221" y="978601"/>
              <a:ext cx="1040524" cy="1040524"/>
            </a:xfrm>
            <a:prstGeom prst="ellipse">
              <a:avLst/>
            </a:prstGeom>
            <a:solidFill>
              <a:schemeClr val="bg1"/>
            </a:solidFill>
            <a:ln w="10795" cap="flat" cmpd="sng" algn="ctr">
              <a:noFill/>
              <a:prstDash val="solid"/>
            </a:ln>
            <a:effectLst>
              <a:outerShdw blurRad="254000" sx="102000" sy="102000" algn="ctr" rotWithShape="0">
                <a:srgbClr val="000000">
                  <a:alpha val="41000"/>
                </a:srgbClr>
              </a:outerShdw>
            </a:effec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671938" tIns="1192557" rIns="793496" bIns="2465156" numCol="1" spcCol="1270" rtlCol="0" fromWordArt="0" anchor="ctr" anchorCtr="0" forceAA="0" compatLnSpc="1">
              <a:prstTxWarp prst="textNoShape">
                <a:avLst/>
              </a:prstTxWarp>
              <a:noAutofit/>
            </a:bodyPr>
            <a:lstStyle/>
            <a:p>
              <a:pPr algn="ctr" defTabSz="932563">
                <a:lnSpc>
                  <a:spcPct val="90000"/>
                </a:lnSpc>
                <a:spcBef>
                  <a:spcPct val="0"/>
                </a:spcBef>
                <a:spcAft>
                  <a:spcPct val="35000"/>
                </a:spcAft>
              </a:pPr>
              <a:endParaRPr lang="en-US" err="1">
                <a:solidFill>
                  <a:srgbClr val="0078D4"/>
                </a:solidFill>
                <a:latin typeface="Segoe UI Semibold"/>
              </a:endParaRPr>
            </a:p>
          </p:txBody>
        </p:sp>
        <p:pic>
          <p:nvPicPr>
            <p:cNvPr id="26" name="Graphic 25">
              <a:extLst>
                <a:ext uri="{FF2B5EF4-FFF2-40B4-BE49-F238E27FC236}">
                  <a16:creationId xmlns:a16="http://schemas.microsoft.com/office/drawing/2014/main" id="{149251B1-65EC-4E3F-8013-1E31E2F7B2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3899" y="1148279"/>
              <a:ext cx="701168" cy="701168"/>
            </a:xfrm>
            <a:prstGeom prst="rect">
              <a:avLst/>
            </a:prstGeom>
          </p:spPr>
        </p:pic>
      </p:grpSp>
    </p:spTree>
    <p:extLst>
      <p:ext uri="{BB962C8B-B14F-4D97-AF65-F5344CB8AC3E}">
        <p14:creationId xmlns:p14="http://schemas.microsoft.com/office/powerpoint/2010/main" val="2817677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anim calcmode="lin" valueType="num">
                                      <p:cBhvr>
                                        <p:cTn id="12" dur="750" fill="hold"/>
                                        <p:tgtEl>
                                          <p:spTgt spid="13"/>
                                        </p:tgtEl>
                                        <p:attrNameLst>
                                          <p:attrName>ppt_x</p:attrName>
                                        </p:attrNameLst>
                                      </p:cBhvr>
                                      <p:tavLst>
                                        <p:tav tm="0">
                                          <p:val>
                                            <p:strVal val="#ppt_x"/>
                                          </p:val>
                                        </p:tav>
                                        <p:tav tm="100000">
                                          <p:val>
                                            <p:strVal val="#ppt_x"/>
                                          </p:val>
                                        </p:tav>
                                      </p:tavLst>
                                    </p:anim>
                                    <p:anim calcmode="lin" valueType="num">
                                      <p:cBhvr>
                                        <p:cTn id="13" dur="750" fill="hold"/>
                                        <p:tgtEl>
                                          <p:spTgt spid="13"/>
                                        </p:tgtEl>
                                        <p:attrNameLst>
                                          <p:attrName>ppt_y</p:attrName>
                                        </p:attrNameLst>
                                      </p:cBhvr>
                                      <p:tavLst>
                                        <p:tav tm="0">
                                          <p:val>
                                            <p:strVal val="#ppt_y-.1"/>
                                          </p:val>
                                        </p:tav>
                                        <p:tav tm="100000">
                                          <p:val>
                                            <p:strVal val="#ppt_y"/>
                                          </p:val>
                                        </p:tav>
                                      </p:tavLst>
                                    </p:anim>
                                  </p:childTnLst>
                                </p:cTn>
                              </p:par>
                              <p:par>
                                <p:cTn id="14" presetID="2" presetClass="entr" presetSubtype="8" decel="100000"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0-#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anim calcmode="lin" valueType="num">
                                      <p:cBhvr>
                                        <p:cTn id="21" dur="750" fill="hold"/>
                                        <p:tgtEl>
                                          <p:spTgt spid="6"/>
                                        </p:tgtEl>
                                        <p:attrNameLst>
                                          <p:attrName>ppt_x</p:attrName>
                                        </p:attrNameLst>
                                      </p:cBhvr>
                                      <p:tavLst>
                                        <p:tav tm="0">
                                          <p:val>
                                            <p:strVal val="#ppt_x"/>
                                          </p:val>
                                        </p:tav>
                                        <p:tav tm="100000">
                                          <p:val>
                                            <p:strVal val="#ppt_x"/>
                                          </p:val>
                                        </p:tav>
                                      </p:tavLst>
                                    </p:anim>
                                    <p:anim calcmode="lin" valueType="num">
                                      <p:cBhvr>
                                        <p:cTn id="22" dur="750" fill="hold"/>
                                        <p:tgtEl>
                                          <p:spTgt spid="6"/>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125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12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1750"/>
                            </p:stCondLst>
                            <p:childTnLst>
                              <p:par>
                                <p:cTn id="30" presetID="42" presetClass="path" presetSubtype="0" accel="50000" decel="50000" fill="hold" nodeType="afterEffect">
                                  <p:stCondLst>
                                    <p:cond delay="0"/>
                                  </p:stCondLst>
                                  <p:childTnLst>
                                    <p:animMotion origin="layout" path="M 4.16667E-7 1.48148E-6 L 0.47344 -0.19537 " pathEditMode="relative" rAng="0" ptsTypes="AA">
                                      <p:cBhvr>
                                        <p:cTn id="31" dur="2000" fill="hold"/>
                                        <p:tgtEl>
                                          <p:spTgt spid="28"/>
                                        </p:tgtEl>
                                        <p:attrNameLst>
                                          <p:attrName>ppt_x</p:attrName>
                                          <p:attrName>ppt_y</p:attrName>
                                        </p:attrNameLst>
                                      </p:cBhvr>
                                      <p:rCtr x="23672" y="-9769"/>
                                    </p:animMotion>
                                  </p:childTnLst>
                                </p:cTn>
                              </p:par>
                              <p:par>
                                <p:cTn id="32" presetID="42" presetClass="path" presetSubtype="0" accel="50000" decel="50000" fill="hold" nodeType="withEffect">
                                  <p:stCondLst>
                                    <p:cond delay="0"/>
                                  </p:stCondLst>
                                  <p:childTnLst>
                                    <p:animMotion origin="layout" path="M 4.16667E-7 7.40741E-7 L 0.46562 0.20347 " pathEditMode="relative" rAng="0" ptsTypes="AA">
                                      <p:cBhvr>
                                        <p:cTn id="33" dur="2000" fill="hold"/>
                                        <p:tgtEl>
                                          <p:spTgt spid="27"/>
                                        </p:tgtEl>
                                        <p:attrNameLst>
                                          <p:attrName>ppt_x</p:attrName>
                                          <p:attrName>ppt_y</p:attrName>
                                        </p:attrNameLst>
                                      </p:cBhvr>
                                      <p:rCtr x="23281" y="10162"/>
                                    </p:animMotion>
                                  </p:childTnLst>
                                </p:cTn>
                              </p:par>
                              <p:par>
                                <p:cTn id="34" presetID="2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2000"/>
                                        <p:tgtEl>
                                          <p:spTgt spid="1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2000"/>
                                        <p:tgtEl>
                                          <p:spTgt spid="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750"/>
                                        <p:tgtEl>
                                          <p:spTgt spid="18"/>
                                        </p:tgtEl>
                                      </p:cBhvr>
                                    </p:animEffect>
                                  </p:childTnLst>
                                </p:cTn>
                              </p:par>
                              <p:par>
                                <p:cTn id="43" presetID="47" presetClass="entr" presetSubtype="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750"/>
                                        <p:tgtEl>
                                          <p:spTgt spid="25"/>
                                        </p:tgtEl>
                                      </p:cBhvr>
                                    </p:animEffect>
                                    <p:anim calcmode="lin" valueType="num">
                                      <p:cBhvr>
                                        <p:cTn id="46" dur="750" fill="hold"/>
                                        <p:tgtEl>
                                          <p:spTgt spid="25"/>
                                        </p:tgtEl>
                                        <p:attrNameLst>
                                          <p:attrName>ppt_x</p:attrName>
                                        </p:attrNameLst>
                                      </p:cBhvr>
                                      <p:tavLst>
                                        <p:tav tm="0">
                                          <p:val>
                                            <p:strVal val="#ppt_x"/>
                                          </p:val>
                                        </p:tav>
                                        <p:tav tm="100000">
                                          <p:val>
                                            <p:strVal val="#ppt_x"/>
                                          </p:val>
                                        </p:tav>
                                      </p:tavLst>
                                    </p:anim>
                                    <p:anim calcmode="lin" valueType="num">
                                      <p:cBhvr>
                                        <p:cTn id="47" dur="750" fill="hold"/>
                                        <p:tgtEl>
                                          <p:spTgt spid="25"/>
                                        </p:tgtEl>
                                        <p:attrNameLst>
                                          <p:attrName>ppt_y</p:attrName>
                                        </p:attrNameLst>
                                      </p:cBhvr>
                                      <p:tavLst>
                                        <p:tav tm="0">
                                          <p:val>
                                            <p:strVal val="#ppt_y-.1"/>
                                          </p:val>
                                        </p:tav>
                                        <p:tav tm="100000">
                                          <p:val>
                                            <p:strVal val="#ppt_y"/>
                                          </p:val>
                                        </p:tav>
                                      </p:tavLst>
                                    </p:anim>
                                  </p:childTnLst>
                                </p:cTn>
                              </p:par>
                              <p:par>
                                <p:cTn id="48" presetID="2" presetClass="entr" presetSubtype="2" decel="100000" fill="hold" nodeType="withEffect">
                                  <p:stCondLst>
                                    <p:cond delay="10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750" fill="hold"/>
                                        <p:tgtEl>
                                          <p:spTgt spid="30"/>
                                        </p:tgtEl>
                                        <p:attrNameLst>
                                          <p:attrName>ppt_x</p:attrName>
                                        </p:attrNameLst>
                                      </p:cBhvr>
                                      <p:tavLst>
                                        <p:tav tm="0">
                                          <p:val>
                                            <p:strVal val="1+#ppt_w/2"/>
                                          </p:val>
                                        </p:tav>
                                        <p:tav tm="100000">
                                          <p:val>
                                            <p:strVal val="#ppt_x"/>
                                          </p:val>
                                        </p:tav>
                                      </p:tavLst>
                                    </p:anim>
                                    <p:anim calcmode="lin" valueType="num">
                                      <p:cBhvr additive="base">
                                        <p:cTn id="51"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6" grpId="0"/>
      <p:bldP spid="13" grpId="0"/>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Analysis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596794" y="2024769"/>
            <a:ext cx="3778321" cy="3568635"/>
            <a:chOff x="596794" y="2434623"/>
            <a:chExt cx="3778321" cy="356863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Date Ranges</a:t>
              </a:r>
            </a:p>
          </p:txBody>
        </p:sp>
        <p:sp>
          <p:nvSpPr>
            <p:cNvPr id="10" name="Rectangle 9">
              <a:extLst>
                <a:ext uri="{FF2B5EF4-FFF2-40B4-BE49-F238E27FC236}">
                  <a16:creationId xmlns:a16="http://schemas.microsoft.com/office/drawing/2014/main" id="{2E811C90-F289-4D45-B967-E02A2365D7D4}"/>
                </a:ext>
              </a:extLst>
            </p:cNvPr>
            <p:cNvSpPr/>
            <p:nvPr/>
          </p:nvSpPr>
          <p:spPr>
            <a:xfrm>
              <a:off x="596794" y="4485419"/>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Saved and scheduled reports</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Detailed Cost Exploration</a:t>
              </a:r>
            </a:p>
          </p:txBody>
        </p:sp>
        <p:sp>
          <p:nvSpPr>
            <p:cNvPr id="12" name="Rectangle 11">
              <a:extLst>
                <a:ext uri="{FF2B5EF4-FFF2-40B4-BE49-F238E27FC236}">
                  <a16:creationId xmlns:a16="http://schemas.microsoft.com/office/drawing/2014/main" id="{41A5F843-6F79-4505-B2AF-ACF1C0171E7B}"/>
                </a:ext>
              </a:extLst>
            </p:cNvPr>
            <p:cNvSpPr/>
            <p:nvPr/>
          </p:nvSpPr>
          <p:spPr>
            <a:xfrm>
              <a:off x="596794" y="3972720"/>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Daily, accumulated, monthly grain</a:t>
              </a: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Group, filter and view by 14 dimensions</a:t>
              </a:r>
            </a:p>
          </p:txBody>
        </p:sp>
        <p:sp>
          <p:nvSpPr>
            <p:cNvPr id="14" name="Rectangle 13">
              <a:extLst>
                <a:ext uri="{FF2B5EF4-FFF2-40B4-BE49-F238E27FC236}">
                  <a16:creationId xmlns:a16="http://schemas.microsoft.com/office/drawing/2014/main" id="{1466E080-4523-4486-A481-DF7EFEBBB1F1}"/>
                </a:ext>
              </a:extLst>
            </p:cNvPr>
            <p:cNvSpPr/>
            <p:nvPr/>
          </p:nvSpPr>
          <p:spPr>
            <a:xfrm>
              <a:off x="596794" y="4998118"/>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Budgets</a:t>
              </a:r>
            </a:p>
          </p:txBody>
        </p:sp>
        <p:sp>
          <p:nvSpPr>
            <p:cNvPr id="15" name="Rectangle 14">
              <a:extLst>
                <a:ext uri="{FF2B5EF4-FFF2-40B4-BE49-F238E27FC236}">
                  <a16:creationId xmlns:a16="http://schemas.microsoft.com/office/drawing/2014/main" id="{075DA5BE-7F2D-48B8-A076-850745C12B3A}"/>
                </a:ext>
              </a:extLst>
            </p:cNvPr>
            <p:cNvSpPr/>
            <p:nvPr/>
          </p:nvSpPr>
          <p:spPr>
            <a:xfrm>
              <a:off x="596794" y="5510815"/>
              <a:ext cx="3778321" cy="492443"/>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Enrollment, subscription, management group and resource group scope</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2BED850-B32A-46CC-995E-391B784B8C77}"/>
              </a:ext>
            </a:extLst>
          </p:cNvPr>
          <p:cNvGrpSpPr/>
          <p:nvPr/>
        </p:nvGrpSpPr>
        <p:grpSpPr>
          <a:xfrm>
            <a:off x="4608608" y="2118582"/>
            <a:ext cx="7144169" cy="4073770"/>
            <a:chOff x="718257" y="0"/>
            <a:chExt cx="10755485" cy="6984278"/>
          </a:xfrm>
        </p:grpSpPr>
        <p:grpSp>
          <p:nvGrpSpPr>
            <p:cNvPr id="22" name="Group 21">
              <a:extLst>
                <a:ext uri="{FF2B5EF4-FFF2-40B4-BE49-F238E27FC236}">
                  <a16:creationId xmlns:a16="http://schemas.microsoft.com/office/drawing/2014/main" id="{8DA81BFF-4F07-4F50-ADFA-1F4F73A6F70A}"/>
                </a:ext>
              </a:extLst>
            </p:cNvPr>
            <p:cNvGrpSpPr/>
            <p:nvPr/>
          </p:nvGrpSpPr>
          <p:grpSpPr>
            <a:xfrm>
              <a:off x="718257" y="0"/>
              <a:ext cx="10755485" cy="6984278"/>
              <a:chOff x="718257" y="0"/>
              <a:chExt cx="10755485" cy="6984278"/>
            </a:xfrm>
          </p:grpSpPr>
          <p:pic>
            <p:nvPicPr>
              <p:cNvPr id="24" name="Picture 23" descr="A screenshot of a cell phone&#10;&#10;Description automatically generated">
                <a:extLst>
                  <a:ext uri="{FF2B5EF4-FFF2-40B4-BE49-F238E27FC236}">
                    <a16:creationId xmlns:a16="http://schemas.microsoft.com/office/drawing/2014/main" id="{536C20B7-7D28-4D61-BDAE-306C472F7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257" y="0"/>
                <a:ext cx="10755485" cy="6984278"/>
              </a:xfrm>
              <a:prstGeom prst="rect">
                <a:avLst/>
              </a:prstGeom>
            </p:spPr>
          </p:pic>
          <p:pic>
            <p:nvPicPr>
              <p:cNvPr id="25" name="Picture 24">
                <a:extLst>
                  <a:ext uri="{FF2B5EF4-FFF2-40B4-BE49-F238E27FC236}">
                    <a16:creationId xmlns:a16="http://schemas.microsoft.com/office/drawing/2014/main" id="{7D2BE63B-B2E7-44A4-8A2F-B6EDBF686ADA}"/>
                  </a:ext>
                </a:extLst>
              </p:cNvPr>
              <p:cNvPicPr>
                <a:picLocks noChangeAspect="1"/>
              </p:cNvPicPr>
              <p:nvPr/>
            </p:nvPicPr>
            <p:blipFill rotWithShape="1">
              <a:blip r:embed="rId6"/>
              <a:srcRect l="85974" t="4621" r="6999" b="89252"/>
              <a:stretch/>
            </p:blipFill>
            <p:spPr>
              <a:xfrm>
                <a:off x="3162300" y="1162051"/>
                <a:ext cx="8311441" cy="365125"/>
              </a:xfrm>
              <a:prstGeom prst="rect">
                <a:avLst/>
              </a:prstGeom>
            </p:spPr>
          </p:pic>
          <p:pic>
            <p:nvPicPr>
              <p:cNvPr id="26" name="Picture 25">
                <a:extLst>
                  <a:ext uri="{FF2B5EF4-FFF2-40B4-BE49-F238E27FC236}">
                    <a16:creationId xmlns:a16="http://schemas.microsoft.com/office/drawing/2014/main" id="{2E0C585A-7DBC-42A7-BFD1-16F04EE278CF}"/>
                  </a:ext>
                </a:extLst>
              </p:cNvPr>
              <p:cNvPicPr>
                <a:picLocks noChangeAspect="1"/>
              </p:cNvPicPr>
              <p:nvPr/>
            </p:nvPicPr>
            <p:blipFill rotWithShape="1">
              <a:blip r:embed="rId7"/>
              <a:srcRect b="19183"/>
              <a:stretch/>
            </p:blipFill>
            <p:spPr>
              <a:xfrm>
                <a:off x="3303241" y="1206017"/>
                <a:ext cx="1476568" cy="260834"/>
              </a:xfrm>
              <a:prstGeom prst="rect">
                <a:avLst/>
              </a:prstGeom>
            </p:spPr>
          </p:pic>
          <p:pic>
            <p:nvPicPr>
              <p:cNvPr id="27" name="Picture 26">
                <a:extLst>
                  <a:ext uri="{FF2B5EF4-FFF2-40B4-BE49-F238E27FC236}">
                    <a16:creationId xmlns:a16="http://schemas.microsoft.com/office/drawing/2014/main" id="{E7879D62-4051-42DE-B7A0-F4FC4D985690}"/>
                  </a:ext>
                </a:extLst>
              </p:cNvPr>
              <p:cNvPicPr>
                <a:picLocks noChangeAspect="1"/>
              </p:cNvPicPr>
              <p:nvPr/>
            </p:nvPicPr>
            <p:blipFill rotWithShape="1">
              <a:blip r:embed="rId6"/>
              <a:srcRect l="17225" t="4621" r="13385" b="89252"/>
              <a:stretch/>
            </p:blipFill>
            <p:spPr>
              <a:xfrm>
                <a:off x="4779809" y="1162051"/>
                <a:ext cx="5773892" cy="365126"/>
              </a:xfrm>
              <a:prstGeom prst="rect">
                <a:avLst/>
              </a:prstGeom>
            </p:spPr>
          </p:pic>
          <p:pic>
            <p:nvPicPr>
              <p:cNvPr id="28" name="Picture 27">
                <a:extLst>
                  <a:ext uri="{FF2B5EF4-FFF2-40B4-BE49-F238E27FC236}">
                    <a16:creationId xmlns:a16="http://schemas.microsoft.com/office/drawing/2014/main" id="{0CB1A381-93CC-421E-9010-FF5B78B99F9C}"/>
                  </a:ext>
                </a:extLst>
              </p:cNvPr>
              <p:cNvPicPr>
                <a:picLocks noChangeAspect="1"/>
              </p:cNvPicPr>
              <p:nvPr/>
            </p:nvPicPr>
            <p:blipFill rotWithShape="1">
              <a:blip r:embed="rId8"/>
              <a:srcRect t="13432" b="7626"/>
              <a:stretch/>
            </p:blipFill>
            <p:spPr>
              <a:xfrm>
                <a:off x="1052511" y="4252912"/>
                <a:ext cx="2148840" cy="244078"/>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41E9DB7A-9CDA-48C6-B4AB-73202BE762B6}"/>
                  </a:ext>
                </a:extLst>
              </p:cNvPr>
              <p:cNvPicPr>
                <a:picLocks noChangeAspect="1"/>
              </p:cNvPicPr>
              <p:nvPr/>
            </p:nvPicPr>
            <p:blipFill rotWithShape="1">
              <a:blip r:embed="rId5">
                <a:extLst>
                  <a:ext uri="{28A0092B-C50C-407E-A947-70E740481C1C}">
                    <a14:useLocalDpi xmlns:a14="http://schemas.microsoft.com/office/drawing/2010/main" val="0"/>
                  </a:ext>
                </a:extLst>
              </a:blip>
              <a:srcRect l="9086" t="30053" r="77476" b="66678"/>
              <a:stretch/>
            </p:blipFill>
            <p:spPr>
              <a:xfrm>
                <a:off x="1878806" y="1232521"/>
                <a:ext cx="1269102" cy="294655"/>
              </a:xfrm>
              <a:prstGeom prst="rect">
                <a:avLst/>
              </a:prstGeom>
            </p:spPr>
          </p:pic>
          <p:pic>
            <p:nvPicPr>
              <p:cNvPr id="30" name="Picture 29">
                <a:extLst>
                  <a:ext uri="{FF2B5EF4-FFF2-40B4-BE49-F238E27FC236}">
                    <a16:creationId xmlns:a16="http://schemas.microsoft.com/office/drawing/2014/main" id="{F8383086-3F46-49B4-B6ED-4BCAEF1703BD}"/>
                  </a:ext>
                </a:extLst>
              </p:cNvPr>
              <p:cNvPicPr>
                <a:picLocks noChangeAspect="1"/>
              </p:cNvPicPr>
              <p:nvPr/>
            </p:nvPicPr>
            <p:blipFill rotWithShape="1">
              <a:blip r:embed="rId9"/>
              <a:srcRect l="3297" t="44859" r="10109"/>
              <a:stretch/>
            </p:blipFill>
            <p:spPr>
              <a:xfrm>
                <a:off x="1104900" y="1206017"/>
                <a:ext cx="1876425" cy="358464"/>
              </a:xfrm>
              <a:prstGeom prst="rect">
                <a:avLst/>
              </a:prstGeom>
            </p:spPr>
          </p:pic>
          <p:sp>
            <p:nvSpPr>
              <p:cNvPr id="31" name="Rectangle 30">
                <a:extLst>
                  <a:ext uri="{FF2B5EF4-FFF2-40B4-BE49-F238E27FC236}">
                    <a16:creationId xmlns:a16="http://schemas.microsoft.com/office/drawing/2014/main" id="{A63B8CB2-6185-400D-8E96-FB7D6639FBE6}"/>
                  </a:ext>
                </a:extLst>
              </p:cNvPr>
              <p:cNvSpPr/>
              <p:nvPr/>
            </p:nvSpPr>
            <p:spPr>
              <a:xfrm>
                <a:off x="3201350" y="1527174"/>
                <a:ext cx="8149821" cy="533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B5077F9F-0CFB-45C2-9FF6-C1E3712A1FE8}"/>
                </a:ext>
              </a:extLst>
            </p:cNvPr>
            <p:cNvPicPr>
              <a:picLocks noChangeAspect="1"/>
            </p:cNvPicPr>
            <p:nvPr/>
          </p:nvPicPr>
          <p:blipFill>
            <a:blip r:embed="rId10"/>
            <a:stretch>
              <a:fillRect/>
            </a:stretch>
          </p:blipFill>
          <p:spPr>
            <a:xfrm>
              <a:off x="3147908" y="1553440"/>
              <a:ext cx="8243744" cy="4403971"/>
            </a:xfrm>
            <a:prstGeom prst="rect">
              <a:avLst/>
            </a:prstGeom>
          </p:spPr>
        </p:pic>
      </p:grpSp>
      <p:grpSp>
        <p:nvGrpSpPr>
          <p:cNvPr id="38" name="Group 37">
            <a:extLst>
              <a:ext uri="{FF2B5EF4-FFF2-40B4-BE49-F238E27FC236}">
                <a16:creationId xmlns:a16="http://schemas.microsoft.com/office/drawing/2014/main" id="{81382CAC-41FC-4854-9327-F5755797D7D9}"/>
              </a:ext>
            </a:extLst>
          </p:cNvPr>
          <p:cNvGrpSpPr/>
          <p:nvPr/>
        </p:nvGrpSpPr>
        <p:grpSpPr>
          <a:xfrm>
            <a:off x="10859579" y="284370"/>
            <a:ext cx="967408" cy="967408"/>
            <a:chOff x="5748213" y="1517302"/>
            <a:chExt cx="4478502" cy="4478502"/>
          </a:xfrm>
        </p:grpSpPr>
        <p:sp>
          <p:nvSpPr>
            <p:cNvPr id="39" name="Freeform: Shape 38">
              <a:extLst>
                <a:ext uri="{FF2B5EF4-FFF2-40B4-BE49-F238E27FC236}">
                  <a16:creationId xmlns:a16="http://schemas.microsoft.com/office/drawing/2014/main" id="{FC53DE31-A1CA-46EA-BB08-477D99801F2C}"/>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40" name="Graphic 39">
              <a:extLst>
                <a:ext uri="{FF2B5EF4-FFF2-40B4-BE49-F238E27FC236}">
                  <a16:creationId xmlns:a16="http://schemas.microsoft.com/office/drawing/2014/main" id="{117FF8B4-B014-4184-BF6F-58960A9B4B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7522" y="2989088"/>
              <a:ext cx="1644814" cy="1608699"/>
            </a:xfrm>
            <a:prstGeom prst="rect">
              <a:avLst/>
            </a:prstGeom>
          </p:spPr>
        </p:pic>
        <p:grpSp>
          <p:nvGrpSpPr>
            <p:cNvPr id="41" name="Group 40">
              <a:extLst>
                <a:ext uri="{FF2B5EF4-FFF2-40B4-BE49-F238E27FC236}">
                  <a16:creationId xmlns:a16="http://schemas.microsoft.com/office/drawing/2014/main" id="{75A9181D-863B-40CF-85E1-583921A45E3E}"/>
                </a:ext>
              </a:extLst>
            </p:cNvPr>
            <p:cNvGrpSpPr/>
            <p:nvPr/>
          </p:nvGrpSpPr>
          <p:grpSpPr>
            <a:xfrm>
              <a:off x="9092435" y="4283285"/>
              <a:ext cx="703162" cy="967390"/>
              <a:chOff x="8911800" y="4290925"/>
              <a:chExt cx="717262" cy="986788"/>
            </a:xfrm>
          </p:grpSpPr>
          <p:sp>
            <p:nvSpPr>
              <p:cNvPr id="42" name="Arrow: Right 41">
                <a:extLst>
                  <a:ext uri="{FF2B5EF4-FFF2-40B4-BE49-F238E27FC236}">
                    <a16:creationId xmlns:a16="http://schemas.microsoft.com/office/drawing/2014/main" id="{A7FC03D8-3E3E-49FA-866E-6E7A13BEA6E0}"/>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43" name="Rectangle 42">
                <a:extLst>
                  <a:ext uri="{FF2B5EF4-FFF2-40B4-BE49-F238E27FC236}">
                    <a16:creationId xmlns:a16="http://schemas.microsoft.com/office/drawing/2014/main" id="{839855C3-E8BB-4381-973D-6D8ABB687C0A}"/>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283439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5B58-65BA-434D-B845-F98CC805E110}"/>
              </a:ext>
            </a:extLst>
          </p:cNvPr>
          <p:cNvSpPr>
            <a:spLocks noGrp="1"/>
          </p:cNvSpPr>
          <p:nvPr>
            <p:ph type="title"/>
          </p:nvPr>
        </p:nvSpPr>
        <p:spPr/>
        <p:txBody>
          <a:bodyPr/>
          <a:lstStyle/>
          <a:p>
            <a:r>
              <a:rPr lang="en-US">
                <a:solidFill>
                  <a:schemeClr val="accent1"/>
                </a:solidFill>
              </a:rPr>
              <a:t>Exports</a:t>
            </a:r>
            <a:r>
              <a:rPr lang="en-US"/>
              <a:t> data to your storage account</a:t>
            </a:r>
          </a:p>
        </p:txBody>
      </p:sp>
      <p:grpSp>
        <p:nvGrpSpPr>
          <p:cNvPr id="4" name="Group 3">
            <a:extLst>
              <a:ext uri="{FF2B5EF4-FFF2-40B4-BE49-F238E27FC236}">
                <a16:creationId xmlns:a16="http://schemas.microsoft.com/office/drawing/2014/main" id="{F4C2A44B-1E0E-4348-805D-D2E517451813}"/>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4B8B3184-3455-4BFC-8AE6-42B1EA3E1569}"/>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EB24FC61-570F-40AB-B377-B2645E5DED84}"/>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BD694D3B-C6C1-4DDA-A813-FC5D8ECAC7F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902EAA1E-C41C-4AF1-B086-57EBB0DF47D9}"/>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73FF5C44-AA98-44A8-9738-FD004F26DAF2}"/>
              </a:ext>
            </a:extLst>
          </p:cNvPr>
          <p:cNvSpPr/>
          <p:nvPr/>
        </p:nvSpPr>
        <p:spPr bwMode="auto">
          <a:xfrm>
            <a:off x="4571122" y="2127820"/>
            <a:ext cx="7191341" cy="40645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E48CF482-0696-4C58-B549-29542A4AB349}"/>
              </a:ext>
            </a:extLst>
          </p:cNvPr>
          <p:cNvSpPr txBox="1">
            <a:spLocks/>
          </p:cNvSpPr>
          <p:nvPr/>
        </p:nvSpPr>
        <p:spPr>
          <a:xfrm>
            <a:off x="588263" y="2079389"/>
            <a:ext cx="3786851" cy="11264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Schedule exports </a:t>
            </a:r>
            <a:r>
              <a:rPr lang="en-US" sz="1600">
                <a:gradFill>
                  <a:gsLst>
                    <a:gs pos="1250">
                      <a:srgbClr val="1A1A1A"/>
                    </a:gs>
                    <a:gs pos="100000">
                      <a:srgbClr val="1A1A1A"/>
                    </a:gs>
                  </a:gsLst>
                  <a:lin ang="5400000" scaled="0"/>
                </a:gradFill>
                <a:latin typeface="+mn-lt"/>
              </a:rPr>
              <a:t>for subscription data</a:t>
            </a: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Automatically loaded to </a:t>
            </a:r>
            <a:r>
              <a:rPr lang="en-US" sz="1600">
                <a:gradFill>
                  <a:gsLst>
                    <a:gs pos="1250">
                      <a:srgbClr val="1A1A1A"/>
                    </a:gs>
                    <a:gs pos="100000">
                      <a:srgbClr val="1A1A1A"/>
                    </a:gs>
                  </a:gsLst>
                  <a:lin ang="5400000" scaled="0"/>
                </a:gradFill>
                <a:latin typeface="+mn-lt"/>
              </a:rPr>
              <a:t>storage account</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cs typeface="+mn-cs"/>
            </a:endParaRP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Integrated into cost analysis</a:t>
            </a:r>
          </a:p>
        </p:txBody>
      </p:sp>
      <p:pic>
        <p:nvPicPr>
          <p:cNvPr id="11" name="Picture 10">
            <a:extLst>
              <a:ext uri="{FF2B5EF4-FFF2-40B4-BE49-F238E27FC236}">
                <a16:creationId xmlns:a16="http://schemas.microsoft.com/office/drawing/2014/main" id="{351B69A7-A027-4060-867D-261B239B06FD}"/>
              </a:ext>
            </a:extLst>
          </p:cNvPr>
          <p:cNvPicPr>
            <a:picLocks noChangeAspect="1"/>
          </p:cNvPicPr>
          <p:nvPr/>
        </p:nvPicPr>
        <p:blipFill rotWithShape="1">
          <a:blip r:embed="rId3"/>
          <a:srcRect l="1117" r="1117"/>
          <a:stretch/>
        </p:blipFill>
        <p:spPr>
          <a:xfrm>
            <a:off x="8269040" y="2437538"/>
            <a:ext cx="3309057" cy="3464243"/>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74AE88A6-33A1-4AD8-9176-925CE6AF8351}"/>
              </a:ext>
            </a:extLst>
          </p:cNvPr>
          <p:cNvGrpSpPr/>
          <p:nvPr/>
        </p:nvGrpSpPr>
        <p:grpSpPr>
          <a:xfrm>
            <a:off x="4775620" y="2395937"/>
            <a:ext cx="3309056" cy="2993887"/>
            <a:chOff x="4775620" y="2395937"/>
            <a:chExt cx="3309056" cy="2993887"/>
          </a:xfrm>
        </p:grpSpPr>
        <p:pic>
          <p:nvPicPr>
            <p:cNvPr id="13" name="Picture 12">
              <a:extLst>
                <a:ext uri="{FF2B5EF4-FFF2-40B4-BE49-F238E27FC236}">
                  <a16:creationId xmlns:a16="http://schemas.microsoft.com/office/drawing/2014/main" id="{C359F874-BD23-4C8F-A6CA-AEB4AD364E67}"/>
                </a:ext>
              </a:extLst>
            </p:cNvPr>
            <p:cNvPicPr>
              <a:picLocks noChangeAspect="1"/>
            </p:cNvPicPr>
            <p:nvPr/>
          </p:nvPicPr>
          <p:blipFill rotWithShape="1">
            <a:blip r:embed="rId4"/>
            <a:srcRect l="571" r="1000"/>
            <a:stretch/>
          </p:blipFill>
          <p:spPr>
            <a:xfrm>
              <a:off x="4775620" y="2437538"/>
              <a:ext cx="3309056" cy="295228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234CD84-77E7-4700-A1A9-B6C213F12D73}"/>
                </a:ext>
              </a:extLst>
            </p:cNvPr>
            <p:cNvSpPr/>
            <p:nvPr/>
          </p:nvSpPr>
          <p:spPr bwMode="auto">
            <a:xfrm>
              <a:off x="4775620"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4B2D0CB6-A5F9-46EE-98CE-3DD4B826A04C}"/>
              </a:ext>
            </a:extLst>
          </p:cNvPr>
          <p:cNvSpPr/>
          <p:nvPr/>
        </p:nvSpPr>
        <p:spPr bwMode="auto">
          <a:xfrm>
            <a:off x="8269041"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12DF8DDE-F7E3-48C3-98C5-2F03787B7A80}"/>
              </a:ext>
            </a:extLst>
          </p:cNvPr>
          <p:cNvGrpSpPr/>
          <p:nvPr/>
        </p:nvGrpSpPr>
        <p:grpSpPr>
          <a:xfrm>
            <a:off x="10859579" y="284370"/>
            <a:ext cx="967408" cy="967408"/>
            <a:chOff x="5748213" y="1517302"/>
            <a:chExt cx="4478502" cy="4478502"/>
          </a:xfrm>
        </p:grpSpPr>
        <p:sp>
          <p:nvSpPr>
            <p:cNvPr id="30" name="Freeform: Shape 29">
              <a:extLst>
                <a:ext uri="{FF2B5EF4-FFF2-40B4-BE49-F238E27FC236}">
                  <a16:creationId xmlns:a16="http://schemas.microsoft.com/office/drawing/2014/main" id="{87995C86-C38E-4984-9590-D8916B8286E7}"/>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1" name="Graphic 30">
              <a:extLst>
                <a:ext uri="{FF2B5EF4-FFF2-40B4-BE49-F238E27FC236}">
                  <a16:creationId xmlns:a16="http://schemas.microsoft.com/office/drawing/2014/main" id="{5FB27E5D-7201-4EFE-94FD-32F3D55DDF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2" name="Group 31">
              <a:extLst>
                <a:ext uri="{FF2B5EF4-FFF2-40B4-BE49-F238E27FC236}">
                  <a16:creationId xmlns:a16="http://schemas.microsoft.com/office/drawing/2014/main" id="{7FA96A14-72C8-471E-A168-8E202E0AC722}"/>
                </a:ext>
              </a:extLst>
            </p:cNvPr>
            <p:cNvGrpSpPr/>
            <p:nvPr/>
          </p:nvGrpSpPr>
          <p:grpSpPr>
            <a:xfrm>
              <a:off x="9092435" y="4283285"/>
              <a:ext cx="703162" cy="967390"/>
              <a:chOff x="8911800" y="4290925"/>
              <a:chExt cx="717262" cy="986788"/>
            </a:xfrm>
          </p:grpSpPr>
          <p:sp>
            <p:nvSpPr>
              <p:cNvPr id="33" name="Arrow: Right 32">
                <a:extLst>
                  <a:ext uri="{FF2B5EF4-FFF2-40B4-BE49-F238E27FC236}">
                    <a16:creationId xmlns:a16="http://schemas.microsoft.com/office/drawing/2014/main" id="{FDF930E0-D22F-4321-A796-B800124C327E}"/>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4" name="Rectangle 33">
                <a:extLst>
                  <a:ext uri="{FF2B5EF4-FFF2-40B4-BE49-F238E27FC236}">
                    <a16:creationId xmlns:a16="http://schemas.microsoft.com/office/drawing/2014/main" id="{86CA10F4-72D4-4BA8-AA6B-D50E2770BE0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496371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375E-6 4.81481E-6 L 4.375E-6 -0.03033 " pathEditMode="relative" rAng="0" ptsTypes="AA">
                                      <p:cBhvr>
                                        <p:cTn id="9" dur="750" spd="-100000" fill="hold"/>
                                        <p:tgtEl>
                                          <p:spTgt spid="10"/>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FD91-F707-46B1-9FCB-841842D3C9FC}"/>
              </a:ext>
            </a:extLst>
          </p:cNvPr>
          <p:cNvSpPr>
            <a:spLocks noGrp="1"/>
          </p:cNvSpPr>
          <p:nvPr>
            <p:ph type="title"/>
          </p:nvPr>
        </p:nvSpPr>
        <p:spPr/>
        <p:txBody>
          <a:bodyPr/>
          <a:lstStyle/>
          <a:p>
            <a:r>
              <a:rPr lang="en-US"/>
              <a:t>Power BI Content Pack</a:t>
            </a:r>
          </a:p>
        </p:txBody>
      </p:sp>
      <p:pic>
        <p:nvPicPr>
          <p:cNvPr id="8" name="Picture 7">
            <a:extLst>
              <a:ext uri="{FF2B5EF4-FFF2-40B4-BE49-F238E27FC236}">
                <a16:creationId xmlns:a16="http://schemas.microsoft.com/office/drawing/2014/main" id="{2F4196A6-8491-487C-A37E-F42A8E3DF0CE}"/>
              </a:ext>
            </a:extLst>
          </p:cNvPr>
          <p:cNvPicPr>
            <a:picLocks noChangeAspect="1"/>
          </p:cNvPicPr>
          <p:nvPr/>
        </p:nvPicPr>
        <p:blipFill rotWithShape="1">
          <a:blip r:embed="rId2" cstate="print">
            <a:extLst>
              <a:ext uri="{28A0092B-C50C-407E-A947-70E740481C1C}">
                <a14:useLocalDpi xmlns:a14="http://schemas.microsoft.com/office/drawing/2010/main"/>
              </a:ext>
            </a:extLst>
          </a:blip>
          <a:stretch/>
        </p:blipFill>
        <p:spPr>
          <a:xfrm>
            <a:off x="1514767" y="1143440"/>
            <a:ext cx="9162466" cy="6066127"/>
          </a:xfrm>
          <a:prstGeom prst="rect">
            <a:avLst/>
          </a:prstGeom>
        </p:spPr>
      </p:pic>
      <p:pic>
        <p:nvPicPr>
          <p:cNvPr id="9" name="Picture 8">
            <a:extLst>
              <a:ext uri="{FF2B5EF4-FFF2-40B4-BE49-F238E27FC236}">
                <a16:creationId xmlns:a16="http://schemas.microsoft.com/office/drawing/2014/main" id="{F156B63F-4777-4E67-AF2B-AF18CB3DF84B}"/>
              </a:ext>
            </a:extLst>
          </p:cNvPr>
          <p:cNvPicPr>
            <a:picLocks noChangeAspect="1"/>
          </p:cNvPicPr>
          <p:nvPr/>
        </p:nvPicPr>
        <p:blipFill>
          <a:blip r:embed="rId3"/>
          <a:stretch>
            <a:fillRect/>
          </a:stretch>
        </p:blipFill>
        <p:spPr>
          <a:xfrm>
            <a:off x="2111745" y="1528742"/>
            <a:ext cx="8035416" cy="4761502"/>
          </a:xfrm>
          <a:prstGeom prst="rect">
            <a:avLst/>
          </a:prstGeom>
        </p:spPr>
      </p:pic>
      <p:grpSp>
        <p:nvGrpSpPr>
          <p:cNvPr id="13" name="Group 12">
            <a:extLst>
              <a:ext uri="{FF2B5EF4-FFF2-40B4-BE49-F238E27FC236}">
                <a16:creationId xmlns:a16="http://schemas.microsoft.com/office/drawing/2014/main" id="{FD71EAE8-A3D8-4A43-8285-8431EC61C00C}"/>
              </a:ext>
            </a:extLst>
          </p:cNvPr>
          <p:cNvGrpSpPr/>
          <p:nvPr/>
        </p:nvGrpSpPr>
        <p:grpSpPr>
          <a:xfrm>
            <a:off x="10859579" y="284370"/>
            <a:ext cx="967408" cy="967408"/>
            <a:chOff x="5748213" y="1517302"/>
            <a:chExt cx="4478502" cy="4478502"/>
          </a:xfrm>
        </p:grpSpPr>
        <p:sp>
          <p:nvSpPr>
            <p:cNvPr id="14" name="Freeform: Shape 13">
              <a:extLst>
                <a:ext uri="{FF2B5EF4-FFF2-40B4-BE49-F238E27FC236}">
                  <a16:creationId xmlns:a16="http://schemas.microsoft.com/office/drawing/2014/main" id="{B9ABBEF6-9DAC-4168-A635-1EBD393429C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15" name="Graphic 14">
              <a:extLst>
                <a:ext uri="{FF2B5EF4-FFF2-40B4-BE49-F238E27FC236}">
                  <a16:creationId xmlns:a16="http://schemas.microsoft.com/office/drawing/2014/main" id="{30A54D24-FB90-4342-9D45-2A777B2D4F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16" name="Group 15">
              <a:extLst>
                <a:ext uri="{FF2B5EF4-FFF2-40B4-BE49-F238E27FC236}">
                  <a16:creationId xmlns:a16="http://schemas.microsoft.com/office/drawing/2014/main" id="{BD7D18B4-AFC0-47AF-B786-28B583E75E08}"/>
                </a:ext>
              </a:extLst>
            </p:cNvPr>
            <p:cNvGrpSpPr/>
            <p:nvPr/>
          </p:nvGrpSpPr>
          <p:grpSpPr>
            <a:xfrm>
              <a:off x="9092435" y="4283285"/>
              <a:ext cx="703162" cy="967390"/>
              <a:chOff x="8911800" y="4290925"/>
              <a:chExt cx="717262" cy="986788"/>
            </a:xfrm>
          </p:grpSpPr>
          <p:sp>
            <p:nvSpPr>
              <p:cNvPr id="17" name="Arrow: Right 16">
                <a:extLst>
                  <a:ext uri="{FF2B5EF4-FFF2-40B4-BE49-F238E27FC236}">
                    <a16:creationId xmlns:a16="http://schemas.microsoft.com/office/drawing/2014/main" id="{32CE9F55-C78B-48E3-9587-D092E4B06246}"/>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18" name="Rectangle 17">
                <a:extLst>
                  <a:ext uri="{FF2B5EF4-FFF2-40B4-BE49-F238E27FC236}">
                    <a16:creationId xmlns:a16="http://schemas.microsoft.com/office/drawing/2014/main" id="{C387C8AB-2D6C-4427-A7A8-E9DE9BF3971F}"/>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99493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Management support for Cross Cloud - AWS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322219" y="3235591"/>
            <a:ext cx="3828840" cy="1354217"/>
            <a:chOff x="562027" y="2596397"/>
            <a:chExt cx="3828840" cy="1354217"/>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endParaRPr>
            </a:p>
          </p:txBody>
        </p:sp>
        <p:sp>
          <p:nvSpPr>
            <p:cNvPr id="11" name="Rectangle 10">
              <a:extLst>
                <a:ext uri="{FF2B5EF4-FFF2-40B4-BE49-F238E27FC236}">
                  <a16:creationId xmlns:a16="http://schemas.microsoft.com/office/drawing/2014/main" id="{8D4126EE-F7B4-48AA-8F50-1A67F1F2BD69}"/>
                </a:ext>
              </a:extLst>
            </p:cNvPr>
            <p:cNvSpPr/>
            <p:nvPr/>
          </p:nvSpPr>
          <p:spPr>
            <a:xfrm>
              <a:off x="562027" y="2596397"/>
              <a:ext cx="3828840" cy="1354217"/>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rPr>
                <a:t>We also have AWS spend available in ACM</a:t>
              </a:r>
            </a:p>
            <a:p>
              <a:pPr marL="0" marR="0" lvl="0" indent="0" defTabSz="913576" eaLnBrk="1" fontAlgn="base" latinLnBrk="0" hangingPunct="1">
                <a:lnSpc>
                  <a:spcPct val="100000"/>
                </a:lnSpc>
                <a:spcBef>
                  <a:spcPct val="0"/>
                </a:spcBef>
                <a:spcAft>
                  <a:spcPts val="2353"/>
                </a:spcAft>
                <a:buClrTx/>
                <a:buSzTx/>
                <a:buFontTx/>
                <a:buNone/>
                <a:tabLst/>
                <a:defRPr/>
              </a:pPr>
              <a:endParaRPr lang="en-US" sz="1600" kern="0" dirty="0">
                <a:solidFill>
                  <a:srgbClr val="1A1A1A"/>
                </a:solidFill>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endParaRP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rPr>
                <a:t>Analyze your costs across Azure &amp; AWS</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3"/>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9" name="Picture 18">
            <a:extLst>
              <a:ext uri="{FF2B5EF4-FFF2-40B4-BE49-F238E27FC236}">
                <a16:creationId xmlns:a16="http://schemas.microsoft.com/office/drawing/2014/main" id="{78443C83-B744-4064-92CA-293F4CB1D6CC}"/>
              </a:ext>
            </a:extLst>
          </p:cNvPr>
          <p:cNvPicPr>
            <a:picLocks noChangeAspect="1"/>
          </p:cNvPicPr>
          <p:nvPr/>
        </p:nvPicPr>
        <p:blipFill>
          <a:blip r:embed="rId4"/>
          <a:stretch>
            <a:fillRect/>
          </a:stretch>
        </p:blipFill>
        <p:spPr>
          <a:xfrm>
            <a:off x="4855186" y="2349030"/>
            <a:ext cx="6861652" cy="3788749"/>
          </a:xfrm>
          <a:prstGeom prst="rect">
            <a:avLst/>
          </a:prstGeom>
        </p:spPr>
      </p:pic>
    </p:spTree>
    <p:extLst>
      <p:ext uri="{BB962C8B-B14F-4D97-AF65-F5344CB8AC3E}">
        <p14:creationId xmlns:p14="http://schemas.microsoft.com/office/powerpoint/2010/main" val="3791582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54167E-6 -3.7037E-7 L -3.54167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60A7-915B-4AC0-BADD-DA91B3076259}"/>
              </a:ext>
            </a:extLst>
          </p:cNvPr>
          <p:cNvSpPr>
            <a:spLocks noGrp="1"/>
          </p:cNvSpPr>
          <p:nvPr>
            <p:ph type="title"/>
          </p:nvPr>
        </p:nvSpPr>
        <p:spPr/>
        <p:txBody>
          <a:bodyPr/>
          <a:lstStyle/>
          <a:p>
            <a:r>
              <a:rPr lang="en-US"/>
              <a:t>Why is Governance needed?</a:t>
            </a:r>
          </a:p>
        </p:txBody>
      </p:sp>
      <p:graphicFrame>
        <p:nvGraphicFramePr>
          <p:cNvPr id="3" name="Diagram 2">
            <a:extLst>
              <a:ext uri="{FF2B5EF4-FFF2-40B4-BE49-F238E27FC236}">
                <a16:creationId xmlns:a16="http://schemas.microsoft.com/office/drawing/2014/main" id="{1F1E7AEC-F7C5-44C4-B575-4A1FE3E7A349}"/>
              </a:ext>
            </a:extLst>
          </p:cNvPr>
          <p:cNvGraphicFramePr/>
          <p:nvPr/>
        </p:nvGraphicFramePr>
        <p:xfrm>
          <a:off x="101341" y="1258006"/>
          <a:ext cx="11822913" cy="5417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972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94CFACBA-8493-4CC4-AEEA-D3C82D8D3F4B}"/>
              </a:ext>
            </a:extLst>
          </p:cNvPr>
          <p:cNvSpPr/>
          <p:nvPr/>
        </p:nvSpPr>
        <p:spPr bwMode="auto">
          <a:xfrm>
            <a:off x="1060869" y="1578595"/>
            <a:ext cx="4117302" cy="4093542"/>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4" name="Title 3">
            <a:extLst>
              <a:ext uri="{FF2B5EF4-FFF2-40B4-BE49-F238E27FC236}">
                <a16:creationId xmlns:a16="http://schemas.microsoft.com/office/drawing/2014/main" id="{D63C2A46-A91B-44F4-BAF0-A9CBBA747E14}"/>
              </a:ext>
            </a:extLst>
          </p:cNvPr>
          <p:cNvSpPr>
            <a:spLocks noGrp="1"/>
          </p:cNvSpPr>
          <p:nvPr>
            <p:ph type="title"/>
          </p:nvPr>
        </p:nvSpPr>
        <p:spPr/>
        <p:txBody>
          <a:bodyPr/>
          <a:lstStyle/>
          <a:p>
            <a:r>
              <a:rPr lang="en-US">
                <a:solidFill>
                  <a:schemeClr val="accent1"/>
                </a:solidFill>
              </a:rPr>
              <a:t>Tags add context </a:t>
            </a:r>
            <a:r>
              <a:rPr lang="en-US"/>
              <a:t>for cost analysis</a:t>
            </a:r>
          </a:p>
        </p:txBody>
      </p:sp>
      <p:grpSp>
        <p:nvGrpSpPr>
          <p:cNvPr id="90" name="Group 89">
            <a:extLst>
              <a:ext uri="{FF2B5EF4-FFF2-40B4-BE49-F238E27FC236}">
                <a16:creationId xmlns:a16="http://schemas.microsoft.com/office/drawing/2014/main" id="{AA0BEDCD-ACBD-4645-9A03-7B5EF9969F4E}"/>
              </a:ext>
            </a:extLst>
          </p:cNvPr>
          <p:cNvGrpSpPr/>
          <p:nvPr/>
        </p:nvGrpSpPr>
        <p:grpSpPr>
          <a:xfrm>
            <a:off x="1355365" y="1695015"/>
            <a:ext cx="3528310" cy="3881250"/>
            <a:chOff x="1299764" y="1695015"/>
            <a:chExt cx="3528310" cy="3881250"/>
          </a:xfrm>
        </p:grpSpPr>
        <p:grpSp>
          <p:nvGrpSpPr>
            <p:cNvPr id="9" name="Group 8">
              <a:extLst>
                <a:ext uri="{FF2B5EF4-FFF2-40B4-BE49-F238E27FC236}">
                  <a16:creationId xmlns:a16="http://schemas.microsoft.com/office/drawing/2014/main" id="{EB4F4AB7-27C6-4EE0-8EE6-CBFA939C3D13}"/>
                </a:ext>
              </a:extLst>
            </p:cNvPr>
            <p:cNvGrpSpPr/>
            <p:nvPr/>
          </p:nvGrpSpPr>
          <p:grpSpPr>
            <a:xfrm>
              <a:off x="1299764" y="3669492"/>
              <a:ext cx="3528310" cy="1906773"/>
              <a:chOff x="4339828" y="4115467"/>
              <a:chExt cx="3528310" cy="1906773"/>
            </a:xfrm>
            <a:effectLst/>
          </p:grpSpPr>
          <p:sp>
            <p:nvSpPr>
              <p:cNvPr id="12" name="TextBox 11">
                <a:extLst>
                  <a:ext uri="{FF2B5EF4-FFF2-40B4-BE49-F238E27FC236}">
                    <a16:creationId xmlns:a16="http://schemas.microsoft.com/office/drawing/2014/main" id="{1545565A-D2C8-442A-A5C4-0A9168577C69}"/>
                  </a:ext>
                </a:extLst>
              </p:cNvPr>
              <p:cNvSpPr txBox="1"/>
              <p:nvPr/>
            </p:nvSpPr>
            <p:spPr>
              <a:xfrm>
                <a:off x="6285283" y="5714463"/>
                <a:ext cx="297848"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3" name="TextBox 12">
                <a:extLst>
                  <a:ext uri="{FF2B5EF4-FFF2-40B4-BE49-F238E27FC236}">
                    <a16:creationId xmlns:a16="http://schemas.microsoft.com/office/drawing/2014/main" id="{99492070-96C0-4B28-B5C7-3F5BDD0BC6A3}"/>
                  </a:ext>
                </a:extLst>
              </p:cNvPr>
              <p:cNvSpPr txBox="1"/>
              <p:nvPr/>
            </p:nvSpPr>
            <p:spPr>
              <a:xfrm>
                <a:off x="7278917" y="5714463"/>
                <a:ext cx="589221"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4" name="TextBox 13">
                <a:extLst>
                  <a:ext uri="{FF2B5EF4-FFF2-40B4-BE49-F238E27FC236}">
                    <a16:creationId xmlns:a16="http://schemas.microsoft.com/office/drawing/2014/main" id="{3322EE91-982E-4139-91B0-27D80518EF76}"/>
                  </a:ext>
                </a:extLst>
              </p:cNvPr>
              <p:cNvSpPr txBox="1"/>
              <p:nvPr/>
            </p:nvSpPr>
            <p:spPr>
              <a:xfrm>
                <a:off x="4339828" y="4115467"/>
                <a:ext cx="434070"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5" name="TextBox 14">
                <a:extLst>
                  <a:ext uri="{FF2B5EF4-FFF2-40B4-BE49-F238E27FC236}">
                    <a16:creationId xmlns:a16="http://schemas.microsoft.com/office/drawing/2014/main" id="{D91CA686-3C55-4E00-B5D2-CC8024F385D4}"/>
                  </a:ext>
                </a:extLst>
              </p:cNvPr>
              <p:cNvSpPr txBox="1"/>
              <p:nvPr/>
            </p:nvSpPr>
            <p:spPr>
              <a:xfrm>
                <a:off x="4967911" y="5714463"/>
                <a:ext cx="669723"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grpSp>
        <p:pic>
          <p:nvPicPr>
            <p:cNvPr id="19" name="Graphic 18">
              <a:extLst>
                <a:ext uri="{FF2B5EF4-FFF2-40B4-BE49-F238E27FC236}">
                  <a16:creationId xmlns:a16="http://schemas.microsoft.com/office/drawing/2014/main" id="{F781B853-E31C-4182-A3B4-0A30EF69F0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0487" y="4091943"/>
              <a:ext cx="313567" cy="313567"/>
            </a:xfrm>
            <a:prstGeom prst="rect">
              <a:avLst/>
            </a:prstGeom>
            <a:effectLst/>
          </p:spPr>
        </p:pic>
        <p:pic>
          <p:nvPicPr>
            <p:cNvPr id="20" name="Graphic 19">
              <a:extLst>
                <a:ext uri="{FF2B5EF4-FFF2-40B4-BE49-F238E27FC236}">
                  <a16:creationId xmlns:a16="http://schemas.microsoft.com/office/drawing/2014/main" id="{69111097-B7FE-4DAA-A89D-CD684BC1F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0016" y="1695015"/>
              <a:ext cx="313567" cy="313567"/>
            </a:xfrm>
            <a:prstGeom prst="rect">
              <a:avLst/>
            </a:prstGeom>
            <a:effectLst/>
          </p:spPr>
        </p:pic>
        <p:pic>
          <p:nvPicPr>
            <p:cNvPr id="21" name="Graphic 20">
              <a:extLst>
                <a:ext uri="{FF2B5EF4-FFF2-40B4-BE49-F238E27FC236}">
                  <a16:creationId xmlns:a16="http://schemas.microsoft.com/office/drawing/2014/main" id="{432C558A-4732-4CDF-B82D-B781BA5A2E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2467565"/>
              <a:ext cx="313567" cy="313567"/>
            </a:xfrm>
            <a:prstGeom prst="rect">
              <a:avLst/>
            </a:prstGeom>
            <a:effectLst/>
          </p:spPr>
        </p:pic>
        <p:pic>
          <p:nvPicPr>
            <p:cNvPr id="22" name="Graphic 21">
              <a:extLst>
                <a:ext uri="{FF2B5EF4-FFF2-40B4-BE49-F238E27FC236}">
                  <a16:creationId xmlns:a16="http://schemas.microsoft.com/office/drawing/2014/main" id="{AE42B5D6-D263-4280-8F87-87ABC06AB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7880" y="4869659"/>
              <a:ext cx="313567" cy="313567"/>
            </a:xfrm>
            <a:prstGeom prst="rect">
              <a:avLst/>
            </a:prstGeom>
            <a:effectLst/>
          </p:spPr>
        </p:pic>
        <p:pic>
          <p:nvPicPr>
            <p:cNvPr id="23" name="Graphic 22">
              <a:extLst>
                <a:ext uri="{FF2B5EF4-FFF2-40B4-BE49-F238E27FC236}">
                  <a16:creationId xmlns:a16="http://schemas.microsoft.com/office/drawing/2014/main" id="{5F27BC64-2D00-4158-97CA-A09458D7A6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0016" y="2467565"/>
              <a:ext cx="313567" cy="313567"/>
            </a:xfrm>
            <a:prstGeom prst="rect">
              <a:avLst/>
            </a:prstGeom>
            <a:effectLst/>
          </p:spPr>
        </p:pic>
        <p:pic>
          <p:nvPicPr>
            <p:cNvPr id="24" name="Graphic 23">
              <a:extLst>
                <a:ext uri="{FF2B5EF4-FFF2-40B4-BE49-F238E27FC236}">
                  <a16:creationId xmlns:a16="http://schemas.microsoft.com/office/drawing/2014/main" id="{BFFDE5B2-7001-4638-9893-0262EA9BD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60016" y="3266920"/>
              <a:ext cx="313567" cy="313567"/>
            </a:xfrm>
            <a:prstGeom prst="rect">
              <a:avLst/>
            </a:prstGeom>
            <a:effectLst/>
          </p:spPr>
        </p:pic>
        <p:pic>
          <p:nvPicPr>
            <p:cNvPr id="25" name="Graphic 24">
              <a:extLst>
                <a:ext uri="{FF2B5EF4-FFF2-40B4-BE49-F238E27FC236}">
                  <a16:creationId xmlns:a16="http://schemas.microsoft.com/office/drawing/2014/main" id="{5365DFD2-6C00-4443-BA1B-EB8D02C8CB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3266920"/>
              <a:ext cx="313567" cy="313567"/>
            </a:xfrm>
            <a:prstGeom prst="rect">
              <a:avLst/>
            </a:prstGeom>
            <a:effectLst/>
          </p:spPr>
        </p:pic>
        <p:pic>
          <p:nvPicPr>
            <p:cNvPr id="26" name="Graphic 25">
              <a:extLst>
                <a:ext uri="{FF2B5EF4-FFF2-40B4-BE49-F238E27FC236}">
                  <a16:creationId xmlns:a16="http://schemas.microsoft.com/office/drawing/2014/main" id="{4CC49DC2-310E-44FC-A3B0-24B15E4612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093" y="4108469"/>
              <a:ext cx="313567" cy="313567"/>
            </a:xfrm>
            <a:prstGeom prst="rect">
              <a:avLst/>
            </a:prstGeom>
            <a:effectLst/>
          </p:spPr>
        </p:pic>
        <p:pic>
          <p:nvPicPr>
            <p:cNvPr id="27" name="Graphic 26">
              <a:extLst>
                <a:ext uri="{FF2B5EF4-FFF2-40B4-BE49-F238E27FC236}">
                  <a16:creationId xmlns:a16="http://schemas.microsoft.com/office/drawing/2014/main" id="{90066928-8719-4517-9C9E-334DD65CB6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0487" y="4869659"/>
              <a:ext cx="313567" cy="313567"/>
            </a:xfrm>
            <a:prstGeom prst="rect">
              <a:avLst/>
            </a:prstGeom>
            <a:effectLst/>
          </p:spPr>
        </p:pic>
        <p:pic>
          <p:nvPicPr>
            <p:cNvPr id="28" name="Graphic 27">
              <a:extLst>
                <a:ext uri="{FF2B5EF4-FFF2-40B4-BE49-F238E27FC236}">
                  <a16:creationId xmlns:a16="http://schemas.microsoft.com/office/drawing/2014/main" id="{3B669D55-68F4-43B0-8B75-8F8BB7FD6F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8305" y="4066275"/>
              <a:ext cx="313567" cy="313567"/>
            </a:xfrm>
            <a:prstGeom prst="rect">
              <a:avLst/>
            </a:prstGeom>
            <a:effectLst/>
          </p:spPr>
        </p:pic>
        <p:pic>
          <p:nvPicPr>
            <p:cNvPr id="29" name="Graphic 28">
              <a:extLst>
                <a:ext uri="{FF2B5EF4-FFF2-40B4-BE49-F238E27FC236}">
                  <a16:creationId xmlns:a16="http://schemas.microsoft.com/office/drawing/2014/main" id="{3B046E19-69D2-4953-BC53-4DB6DB794A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3093" y="4869659"/>
              <a:ext cx="313567" cy="313567"/>
            </a:xfrm>
            <a:prstGeom prst="rect">
              <a:avLst/>
            </a:prstGeom>
            <a:effectLst/>
          </p:spPr>
        </p:pic>
        <p:pic>
          <p:nvPicPr>
            <p:cNvPr id="30" name="Graphic 29">
              <a:extLst>
                <a:ext uri="{FF2B5EF4-FFF2-40B4-BE49-F238E27FC236}">
                  <a16:creationId xmlns:a16="http://schemas.microsoft.com/office/drawing/2014/main" id="{3CE66717-6CCE-4FC6-9559-6E0E8C202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0487" y="3298308"/>
              <a:ext cx="313567" cy="313567"/>
            </a:xfrm>
            <a:prstGeom prst="rect">
              <a:avLst/>
            </a:prstGeom>
            <a:effectLst/>
          </p:spPr>
        </p:pic>
        <p:pic>
          <p:nvPicPr>
            <p:cNvPr id="31" name="Graphic 30">
              <a:extLst>
                <a:ext uri="{FF2B5EF4-FFF2-40B4-BE49-F238E27FC236}">
                  <a16:creationId xmlns:a16="http://schemas.microsoft.com/office/drawing/2014/main" id="{9B2323C1-9E1A-40BA-9C3B-726B78C3B3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5699" y="4869659"/>
              <a:ext cx="313567" cy="313567"/>
            </a:xfrm>
            <a:prstGeom prst="rect">
              <a:avLst/>
            </a:prstGeom>
            <a:effectLst/>
          </p:spPr>
        </p:pic>
        <p:pic>
          <p:nvPicPr>
            <p:cNvPr id="32" name="Graphic 31">
              <a:extLst>
                <a:ext uri="{FF2B5EF4-FFF2-40B4-BE49-F238E27FC236}">
                  <a16:creationId xmlns:a16="http://schemas.microsoft.com/office/drawing/2014/main" id="{F11D3767-A98F-45F2-BD66-7ABCDB53C3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8305" y="4869659"/>
              <a:ext cx="313567" cy="313567"/>
            </a:xfrm>
            <a:prstGeom prst="rect">
              <a:avLst/>
            </a:prstGeom>
            <a:effectLst/>
          </p:spPr>
        </p:pic>
        <p:cxnSp>
          <p:nvCxnSpPr>
            <p:cNvPr id="33" name="Straight Connector 32">
              <a:extLst>
                <a:ext uri="{FF2B5EF4-FFF2-40B4-BE49-F238E27FC236}">
                  <a16:creationId xmlns:a16="http://schemas.microsoft.com/office/drawing/2014/main" id="{746D473E-71B3-45D4-BE3B-4A378163FBAA}"/>
                </a:ext>
              </a:extLst>
            </p:cNvPr>
            <p:cNvCxnSpPr>
              <a:stCxn id="20" idx="2"/>
              <a:endCxn id="21" idx="0"/>
            </p:cNvCxnSpPr>
            <p:nvPr/>
          </p:nvCxnSpPr>
          <p:spPr>
            <a:xfrm>
              <a:off x="1516800" y="2008582"/>
              <a:ext cx="788289" cy="458983"/>
            </a:xfrm>
            <a:prstGeom prst="line">
              <a:avLst/>
            </a:prstGeom>
            <a:noFill/>
            <a:ln w="9525" cap="flat" cmpd="sng" algn="ctr">
              <a:solidFill>
                <a:srgbClr val="1A1A1A"/>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5F658B8E-3244-4A6F-B591-BE0ABF32220A}"/>
                </a:ext>
              </a:extLst>
            </p:cNvPr>
            <p:cNvCxnSpPr>
              <a:stCxn id="20" idx="2"/>
              <a:endCxn id="23" idx="0"/>
            </p:cNvCxnSpPr>
            <p:nvPr/>
          </p:nvCxnSpPr>
          <p:spPr>
            <a:xfrm>
              <a:off x="1516800" y="2008582"/>
              <a:ext cx="0" cy="458983"/>
            </a:xfrm>
            <a:prstGeom prst="line">
              <a:avLst/>
            </a:prstGeom>
            <a:noFill/>
            <a:ln w="9525" cap="flat" cmpd="sng" algn="ctr">
              <a:solidFill>
                <a:srgbClr val="1A1A1A"/>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4B8FE2D5-8191-4133-8B5F-BF346A67DFF0}"/>
                </a:ext>
              </a:extLst>
            </p:cNvPr>
            <p:cNvCxnSpPr>
              <a:stCxn id="21" idx="2"/>
              <a:endCxn id="30" idx="0"/>
            </p:cNvCxnSpPr>
            <p:nvPr/>
          </p:nvCxnSpPr>
          <p:spPr>
            <a:xfrm>
              <a:off x="2305089" y="2781132"/>
              <a:ext cx="1672182" cy="517176"/>
            </a:xfrm>
            <a:prstGeom prst="line">
              <a:avLst/>
            </a:prstGeom>
            <a:noFill/>
            <a:ln w="9525" cap="flat" cmpd="sng" algn="ctr">
              <a:solidFill>
                <a:srgbClr val="1A1A1A"/>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B3D8196A-21BF-497D-8B50-B36B18330192}"/>
                </a:ext>
              </a:extLst>
            </p:cNvPr>
            <p:cNvCxnSpPr>
              <a:stCxn id="21" idx="2"/>
              <a:endCxn id="25" idx="0"/>
            </p:cNvCxnSpPr>
            <p:nvPr/>
          </p:nvCxnSpPr>
          <p:spPr>
            <a:xfrm>
              <a:off x="2305089"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01DC9B66-C357-4402-84DC-D8BE67244E97}"/>
                </a:ext>
              </a:extLst>
            </p:cNvPr>
            <p:cNvCxnSpPr>
              <a:stCxn id="23" idx="2"/>
              <a:endCxn id="24" idx="0"/>
            </p:cNvCxnSpPr>
            <p:nvPr/>
          </p:nvCxnSpPr>
          <p:spPr>
            <a:xfrm>
              <a:off x="1516800"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4C3E3DB1-F8FA-42F9-B2DF-25E73F272158}"/>
                </a:ext>
              </a:extLst>
            </p:cNvPr>
            <p:cNvCxnSpPr>
              <a:stCxn id="30" idx="2"/>
              <a:endCxn id="19" idx="0"/>
            </p:cNvCxnSpPr>
            <p:nvPr/>
          </p:nvCxnSpPr>
          <p:spPr>
            <a:xfrm>
              <a:off x="3977271" y="3611875"/>
              <a:ext cx="0" cy="480068"/>
            </a:xfrm>
            <a:prstGeom prst="line">
              <a:avLst/>
            </a:prstGeom>
            <a:noFill/>
            <a:ln w="9525" cap="flat" cmpd="sng" algn="ctr">
              <a:solidFill>
                <a:srgbClr val="1A1A1A"/>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5AD05547-1509-46DB-B3C3-C77E665D883E}"/>
                </a:ext>
              </a:extLst>
            </p:cNvPr>
            <p:cNvCxnSpPr>
              <a:stCxn id="19" idx="2"/>
              <a:endCxn id="27" idx="0"/>
            </p:cNvCxnSpPr>
            <p:nvPr/>
          </p:nvCxnSpPr>
          <p:spPr>
            <a:xfrm>
              <a:off x="3977271" y="4405510"/>
              <a:ext cx="0" cy="464149"/>
            </a:xfrm>
            <a:prstGeom prst="line">
              <a:avLst/>
            </a:prstGeom>
            <a:noFill/>
            <a:ln w="9525" cap="flat" cmpd="sng" algn="ctr">
              <a:solidFill>
                <a:srgbClr val="1A1A1A"/>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634D814E-1100-4161-AD4F-8B9997DADF30}"/>
                </a:ext>
              </a:extLst>
            </p:cNvPr>
            <p:cNvCxnSpPr>
              <a:stCxn id="19" idx="2"/>
              <a:endCxn id="22" idx="0"/>
            </p:cNvCxnSpPr>
            <p:nvPr/>
          </p:nvCxnSpPr>
          <p:spPr>
            <a:xfrm>
              <a:off x="3977271" y="4405510"/>
              <a:ext cx="557393" cy="464149"/>
            </a:xfrm>
            <a:prstGeom prst="line">
              <a:avLst/>
            </a:prstGeom>
            <a:noFill/>
            <a:ln w="9525" cap="flat" cmpd="sng" algn="ctr">
              <a:solidFill>
                <a:srgbClr val="1A1A1A"/>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5D258335-E46A-49FA-9640-0EBB34A33171}"/>
                </a:ext>
              </a:extLst>
            </p:cNvPr>
            <p:cNvCxnSpPr>
              <a:stCxn id="25" idx="2"/>
              <a:endCxn id="26" idx="0"/>
            </p:cNvCxnSpPr>
            <p:nvPr/>
          </p:nvCxnSpPr>
          <p:spPr>
            <a:xfrm>
              <a:off x="2305089" y="3580487"/>
              <a:ext cx="1114788" cy="527982"/>
            </a:xfrm>
            <a:prstGeom prst="line">
              <a:avLst/>
            </a:prstGeom>
            <a:noFill/>
            <a:ln w="9525" cap="flat" cmpd="sng" algn="ctr">
              <a:solidFill>
                <a:srgbClr val="1A1A1A"/>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2F1F02F-B72B-4E25-9FAF-97A9A716CF67}"/>
                </a:ext>
              </a:extLst>
            </p:cNvPr>
            <p:cNvCxnSpPr>
              <a:stCxn id="25" idx="2"/>
              <a:endCxn id="28" idx="0"/>
            </p:cNvCxnSpPr>
            <p:nvPr/>
          </p:nvCxnSpPr>
          <p:spPr>
            <a:xfrm>
              <a:off x="2305089" y="3580487"/>
              <a:ext cx="0" cy="485788"/>
            </a:xfrm>
            <a:prstGeom prst="line">
              <a:avLst/>
            </a:prstGeom>
            <a:noFill/>
            <a:ln w="9525" cap="flat" cmpd="sng" algn="ctr">
              <a:solidFill>
                <a:srgbClr val="1A1A1A"/>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CE2D6369-F868-4ED4-A195-03EF165BB6F3}"/>
                </a:ext>
              </a:extLst>
            </p:cNvPr>
            <p:cNvCxnSpPr>
              <a:stCxn id="26" idx="2"/>
              <a:endCxn id="29" idx="0"/>
            </p:cNvCxnSpPr>
            <p:nvPr/>
          </p:nvCxnSpPr>
          <p:spPr>
            <a:xfrm>
              <a:off x="3419877" y="4422036"/>
              <a:ext cx="0" cy="447623"/>
            </a:xfrm>
            <a:prstGeom prst="line">
              <a:avLst/>
            </a:prstGeom>
            <a:noFill/>
            <a:ln w="9525" cap="flat" cmpd="sng" algn="ctr">
              <a:solidFill>
                <a:srgbClr val="1A1A1A"/>
              </a:solidFill>
              <a:prstDash val="solid"/>
              <a:headEnd type="none" w="lg" len="med"/>
              <a:tailEnd type="none" w="lg" len="med"/>
            </a:ln>
            <a:effectLst/>
          </p:spPr>
        </p:cxnSp>
        <p:cxnSp>
          <p:nvCxnSpPr>
            <p:cNvPr id="44" name="Straight Connector 43">
              <a:extLst>
                <a:ext uri="{FF2B5EF4-FFF2-40B4-BE49-F238E27FC236}">
                  <a16:creationId xmlns:a16="http://schemas.microsoft.com/office/drawing/2014/main" id="{C5CC3E46-AFFB-4C50-BA3B-E39013C765D9}"/>
                </a:ext>
              </a:extLst>
            </p:cNvPr>
            <p:cNvCxnSpPr>
              <a:stCxn id="28" idx="2"/>
              <a:endCxn id="31" idx="0"/>
            </p:cNvCxnSpPr>
            <p:nvPr/>
          </p:nvCxnSpPr>
          <p:spPr>
            <a:xfrm>
              <a:off x="2305089" y="4379842"/>
              <a:ext cx="557394" cy="489817"/>
            </a:xfrm>
            <a:prstGeom prst="line">
              <a:avLst/>
            </a:prstGeom>
            <a:noFill/>
            <a:ln w="9525" cap="flat" cmpd="sng" algn="ctr">
              <a:solidFill>
                <a:srgbClr val="1A1A1A"/>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55CDC37B-3879-442A-A2A4-86BAF6D5C594}"/>
                </a:ext>
              </a:extLst>
            </p:cNvPr>
            <p:cNvCxnSpPr>
              <a:cxnSpLocks/>
              <a:stCxn id="28" idx="2"/>
              <a:endCxn id="32" idx="0"/>
            </p:cNvCxnSpPr>
            <p:nvPr/>
          </p:nvCxnSpPr>
          <p:spPr>
            <a:xfrm>
              <a:off x="2305089" y="4379842"/>
              <a:ext cx="0" cy="489817"/>
            </a:xfrm>
            <a:prstGeom prst="line">
              <a:avLst/>
            </a:prstGeom>
            <a:noFill/>
            <a:ln w="9525" cap="flat" cmpd="sng" algn="ctr">
              <a:solidFill>
                <a:srgbClr val="1A1A1A"/>
              </a:solidFill>
              <a:prstDash val="solid"/>
              <a:headEnd type="none" w="lg" len="med"/>
              <a:tailEnd type="none" w="lg" len="med"/>
            </a:ln>
            <a:effectLst/>
          </p:spPr>
        </p:cxnSp>
      </p:grpSp>
      <p:sp>
        <p:nvSpPr>
          <p:cNvPr id="46" name="Rectangle 45">
            <a:extLst>
              <a:ext uri="{FF2B5EF4-FFF2-40B4-BE49-F238E27FC236}">
                <a16:creationId xmlns:a16="http://schemas.microsoft.com/office/drawing/2014/main" id="{853623A4-C86F-4D8C-A411-BA50890F7536}"/>
              </a:ext>
            </a:extLst>
          </p:cNvPr>
          <p:cNvSpPr/>
          <p:nvPr/>
        </p:nvSpPr>
        <p:spPr>
          <a:xfrm>
            <a:off x="968403" y="5688024"/>
            <a:ext cx="946093" cy="338554"/>
          </a:xfrm>
          <a:prstGeom prst="rect">
            <a:avLst/>
          </a:prstGeom>
        </p:spPr>
        <p:txBody>
          <a:bodyPr wrap="none">
            <a:spAutoFit/>
          </a:bodyPr>
          <a:lstStyle/>
          <a:p>
            <a:pPr lvl="0">
              <a:defRPr/>
            </a:pPr>
            <a:r>
              <a:rPr lang="en-US" sz="1600" kern="0">
                <a:solidFill>
                  <a:srgbClr val="1A1A1A"/>
                </a:solidFill>
              </a:rPr>
              <a:t>TAG </a:t>
            </a:r>
            <a:r>
              <a:rPr lang="en-US" sz="1600" b="1" kern="0">
                <a:solidFill>
                  <a:srgbClr val="1A1A1A"/>
                </a:solidFill>
              </a:rPr>
              <a:t>= </a:t>
            </a:r>
            <a:r>
              <a:rPr lang="en-US" sz="1600" b="1" kern="0">
                <a:solidFill>
                  <a:srgbClr val="D83B01"/>
                </a:solidFill>
              </a:rPr>
              <a:t>#</a:t>
            </a:r>
            <a:endParaRPr lang="en-US" sz="1600" b="1" kern="0">
              <a:solidFill>
                <a:srgbClr val="1A1A1A"/>
              </a:solidFill>
            </a:endParaRPr>
          </a:p>
        </p:txBody>
      </p:sp>
      <p:sp>
        <p:nvSpPr>
          <p:cNvPr id="89" name="Text Placeholder 3">
            <a:extLst>
              <a:ext uri="{FF2B5EF4-FFF2-40B4-BE49-F238E27FC236}">
                <a16:creationId xmlns:a16="http://schemas.microsoft.com/office/drawing/2014/main" id="{3827C8AE-53A0-4996-8DEB-D972582F2B9E}"/>
              </a:ext>
            </a:extLst>
          </p:cNvPr>
          <p:cNvSpPr txBox="1">
            <a:spLocks/>
          </p:cNvSpPr>
          <p:nvPr/>
        </p:nvSpPr>
        <p:spPr>
          <a:xfrm>
            <a:off x="5736303" y="1778995"/>
            <a:ext cx="5816061" cy="43242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600"/>
              </a:spcBef>
              <a:buClr>
                <a:srgbClr val="1A1A1A"/>
              </a:buClr>
              <a:defRPr/>
            </a:pPr>
            <a:r>
              <a:rPr lang="en-US" sz="1800">
                <a:solidFill>
                  <a:srgbClr val="0078D4"/>
                </a:solidFill>
                <a:latin typeface="+mj-lt"/>
              </a:rPr>
              <a:t>Finance codes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CostCenter</a:t>
            </a:r>
            <a:r>
              <a:rPr lang="en-US" sz="1600">
                <a:gradFill>
                  <a:gsLst>
                    <a:gs pos="1250">
                      <a:srgbClr val="1A1A1A"/>
                    </a:gs>
                    <a:gs pos="100000">
                      <a:srgbClr val="1A1A1A"/>
                    </a:gs>
                  </a:gsLst>
                  <a:lin ang="5400000" scaled="0"/>
                </a:gradFill>
                <a:latin typeface="+mn-lt"/>
              </a:rPr>
              <a: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Application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AppService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Deployment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Environment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Who is accountable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BusinessOwner</a:t>
            </a:r>
            <a:r>
              <a:rPr lang="en-US" sz="1600">
                <a:gradFill>
                  <a:gsLst>
                    <a:gs pos="1250">
                      <a:srgbClr val="1A1A1A"/>
                    </a:gs>
                    <a:gs pos="100000">
                      <a:srgbClr val="1A1A1A"/>
                    </a:gs>
                  </a:gsLst>
                  <a:lin ang="5400000" scaled="0"/>
                </a:gradFill>
                <a:latin typeface="+mn-lt"/>
              </a:rPr>
              <a:t> tag, etc.</a:t>
            </a:r>
          </a:p>
          <a:p>
            <a:pPr lvl="0">
              <a:spcBef>
                <a:spcPts val="600"/>
              </a:spcBef>
              <a:buClr>
                <a:srgbClr val="1A1A1A"/>
              </a:buClr>
              <a:defRPr/>
            </a:pPr>
            <a:endParaRPr lang="en-US" sz="1800">
              <a:gradFill>
                <a:gsLst>
                  <a:gs pos="1250">
                    <a:srgbClr val="1A1A1A"/>
                  </a:gs>
                  <a:gs pos="100000">
                    <a:srgbClr val="1A1A1A"/>
                  </a:gs>
                </a:gsLst>
                <a:lin ang="5400000" scaled="0"/>
              </a:gradFill>
              <a:latin typeface="+mn-lt"/>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Tags should be enforced by configuration policies</a:t>
            </a: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Use Azure Policy to set and track ARM tagging policies</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rPr>
              <a:t>	</a:t>
            </a: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MG, Subscription, RG scopes </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Enforce that tags exist</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Set default values for tags</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Audit if tags are missing</a:t>
            </a:r>
          </a:p>
          <a:p>
            <a:pPr marL="255588"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	</a:t>
            </a:r>
          </a:p>
        </p:txBody>
      </p:sp>
      <p:grpSp>
        <p:nvGrpSpPr>
          <p:cNvPr id="48" name="Group 47">
            <a:extLst>
              <a:ext uri="{FF2B5EF4-FFF2-40B4-BE49-F238E27FC236}">
                <a16:creationId xmlns:a16="http://schemas.microsoft.com/office/drawing/2014/main" id="{E91A1DE9-D5E4-4938-B227-2DBFC42CC477}"/>
              </a:ext>
            </a:extLst>
          </p:cNvPr>
          <p:cNvGrpSpPr/>
          <p:nvPr/>
        </p:nvGrpSpPr>
        <p:grpSpPr>
          <a:xfrm>
            <a:off x="10743651" y="239977"/>
            <a:ext cx="1066058" cy="1073257"/>
            <a:chOff x="5730679" y="1517302"/>
            <a:chExt cx="4496036" cy="4526396"/>
          </a:xfrm>
        </p:grpSpPr>
        <p:sp>
          <p:nvSpPr>
            <p:cNvPr id="49" name="Freeform: Shape 48">
              <a:extLst>
                <a:ext uri="{FF2B5EF4-FFF2-40B4-BE49-F238E27FC236}">
                  <a16:creationId xmlns:a16="http://schemas.microsoft.com/office/drawing/2014/main" id="{C4927F6D-A81B-4A17-9220-C440DF50705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50" name="Freeform: Shape 49">
              <a:extLst>
                <a:ext uri="{FF2B5EF4-FFF2-40B4-BE49-F238E27FC236}">
                  <a16:creationId xmlns:a16="http://schemas.microsoft.com/office/drawing/2014/main" id="{362B8E89-E484-4969-B159-85A337AA8A0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51" name="Graphic 50">
              <a:extLst>
                <a:ext uri="{FF2B5EF4-FFF2-40B4-BE49-F238E27FC236}">
                  <a16:creationId xmlns:a16="http://schemas.microsoft.com/office/drawing/2014/main" id="{4DFFFA98-1B1E-40DC-A94A-A9BA6CEABF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7522" y="2989088"/>
              <a:ext cx="1644814" cy="1608699"/>
            </a:xfrm>
            <a:prstGeom prst="rect">
              <a:avLst/>
            </a:prstGeom>
          </p:spPr>
        </p:pic>
        <p:grpSp>
          <p:nvGrpSpPr>
            <p:cNvPr id="52" name="Group 51">
              <a:extLst>
                <a:ext uri="{FF2B5EF4-FFF2-40B4-BE49-F238E27FC236}">
                  <a16:creationId xmlns:a16="http://schemas.microsoft.com/office/drawing/2014/main" id="{19AEE6E3-46B6-4FF0-B2D5-C1FFBD360371}"/>
                </a:ext>
              </a:extLst>
            </p:cNvPr>
            <p:cNvGrpSpPr/>
            <p:nvPr/>
          </p:nvGrpSpPr>
          <p:grpSpPr>
            <a:xfrm>
              <a:off x="5997430" y="4075238"/>
              <a:ext cx="739809" cy="1002137"/>
              <a:chOff x="5754733" y="4078706"/>
              <a:chExt cx="754644" cy="1022232"/>
            </a:xfrm>
          </p:grpSpPr>
          <p:sp>
            <p:nvSpPr>
              <p:cNvPr id="56" name="Arrow: Right 55">
                <a:extLst>
                  <a:ext uri="{FF2B5EF4-FFF2-40B4-BE49-F238E27FC236}">
                    <a16:creationId xmlns:a16="http://schemas.microsoft.com/office/drawing/2014/main" id="{D241523E-C1BA-4CFB-BB9E-59923C5F17E6}"/>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7" name="Rectangle 56">
                <a:extLst>
                  <a:ext uri="{FF2B5EF4-FFF2-40B4-BE49-F238E27FC236}">
                    <a16:creationId xmlns:a16="http://schemas.microsoft.com/office/drawing/2014/main" id="{BD0378FC-AF38-4B24-BB4F-9B9D2F3115F2}"/>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F45041FD-22E2-4FB7-B703-B795DA082188}"/>
                </a:ext>
              </a:extLst>
            </p:cNvPr>
            <p:cNvGrpSpPr/>
            <p:nvPr/>
          </p:nvGrpSpPr>
          <p:grpSpPr>
            <a:xfrm>
              <a:off x="9092435" y="4283285"/>
              <a:ext cx="703162" cy="967390"/>
              <a:chOff x="8911800" y="4290925"/>
              <a:chExt cx="717262" cy="986788"/>
            </a:xfrm>
          </p:grpSpPr>
          <p:sp>
            <p:nvSpPr>
              <p:cNvPr id="54" name="Arrow: Right 53">
                <a:extLst>
                  <a:ext uri="{FF2B5EF4-FFF2-40B4-BE49-F238E27FC236}">
                    <a16:creationId xmlns:a16="http://schemas.microsoft.com/office/drawing/2014/main" id="{81502A1B-D668-4B7D-B359-763E25D3A34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5" name="Rectangle 54">
                <a:extLst>
                  <a:ext uri="{FF2B5EF4-FFF2-40B4-BE49-F238E27FC236}">
                    <a16:creationId xmlns:a16="http://schemas.microsoft.com/office/drawing/2014/main" id="{99BC4DDF-D419-41CD-8B80-D6D02F51A45A}"/>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746434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223FBEC-4617-4BC3-A964-4BF39949E69B}"/>
              </a:ext>
            </a:extLst>
          </p:cNvPr>
          <p:cNvGrpSpPr/>
          <p:nvPr/>
        </p:nvGrpSpPr>
        <p:grpSpPr>
          <a:xfrm>
            <a:off x="5776333" y="1011198"/>
            <a:ext cx="6415667" cy="5846802"/>
            <a:chOff x="5776333" y="1011198"/>
            <a:chExt cx="6415667" cy="5846802"/>
          </a:xfrm>
        </p:grpSpPr>
        <p:pic>
          <p:nvPicPr>
            <p:cNvPr id="16" name="Picture 15">
              <a:extLst>
                <a:ext uri="{FF2B5EF4-FFF2-40B4-BE49-F238E27FC236}">
                  <a16:creationId xmlns:a16="http://schemas.microsoft.com/office/drawing/2014/main" id="{83DAEE59-3A3B-45C6-840C-729C97B70F8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27323"/>
            <a:stretch/>
          </p:blipFill>
          <p:spPr>
            <a:xfrm>
              <a:off x="5776333" y="1011198"/>
              <a:ext cx="6415667" cy="5846802"/>
            </a:xfrm>
            <a:prstGeom prst="rect">
              <a:avLst/>
            </a:prstGeom>
          </p:spPr>
        </p:pic>
        <p:pic>
          <p:nvPicPr>
            <p:cNvPr id="8" name="Picture 7">
              <a:extLst>
                <a:ext uri="{FF2B5EF4-FFF2-40B4-BE49-F238E27FC236}">
                  <a16:creationId xmlns:a16="http://schemas.microsoft.com/office/drawing/2014/main" id="{7CFC427A-3438-4645-A164-43902955E4AC}"/>
                </a:ext>
              </a:extLst>
            </p:cNvPr>
            <p:cNvPicPr>
              <a:picLocks noChangeAspect="1"/>
            </p:cNvPicPr>
            <p:nvPr/>
          </p:nvPicPr>
          <p:blipFill>
            <a:blip r:embed="rId3"/>
            <a:stretch>
              <a:fillRect/>
            </a:stretch>
          </p:blipFill>
          <p:spPr>
            <a:xfrm>
              <a:off x="6026886" y="1378631"/>
              <a:ext cx="6165114" cy="1894192"/>
            </a:xfrm>
            <a:prstGeom prst="rect">
              <a:avLst/>
            </a:prstGeom>
          </p:spPr>
        </p:pic>
      </p:grpSp>
      <p:sp>
        <p:nvSpPr>
          <p:cNvPr id="5" name="Title 4">
            <a:extLst>
              <a:ext uri="{FF2B5EF4-FFF2-40B4-BE49-F238E27FC236}">
                <a16:creationId xmlns:a16="http://schemas.microsoft.com/office/drawing/2014/main" id="{07032AAE-FCED-4266-9D2C-6A23A5BCC398}"/>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Budgets</a:t>
            </a:r>
            <a:r>
              <a:rPr lang="en-US"/>
              <a:t> for monitoring and notifications</a:t>
            </a:r>
            <a:br>
              <a:rPr lang="en-US"/>
            </a:br>
            <a:endParaRPr lang="en-US"/>
          </a:p>
        </p:txBody>
      </p:sp>
      <p:sp>
        <p:nvSpPr>
          <p:cNvPr id="21" name="Rectangle 20">
            <a:extLst>
              <a:ext uri="{FF2B5EF4-FFF2-40B4-BE49-F238E27FC236}">
                <a16:creationId xmlns:a16="http://schemas.microsoft.com/office/drawing/2014/main" id="{EE126D48-2D92-4F5B-B6B1-00D8682756DC}"/>
              </a:ext>
            </a:extLst>
          </p:cNvPr>
          <p:cNvSpPr/>
          <p:nvPr/>
        </p:nvSpPr>
        <p:spPr bwMode="auto">
          <a:xfrm>
            <a:off x="6026886" y="1342916"/>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 Placeholder 3">
            <a:extLst>
              <a:ext uri="{FF2B5EF4-FFF2-40B4-BE49-F238E27FC236}">
                <a16:creationId xmlns:a16="http://schemas.microsoft.com/office/drawing/2014/main" id="{9F4F2F19-96EE-4AB4-8D47-83E62705F778}"/>
              </a:ext>
            </a:extLst>
          </p:cNvPr>
          <p:cNvSpPr txBox="1">
            <a:spLocks/>
          </p:cNvSpPr>
          <p:nvPr/>
        </p:nvSpPr>
        <p:spPr>
          <a:xfrm>
            <a:off x="588263" y="2387756"/>
            <a:ext cx="4440937" cy="1689693"/>
          </a:xfrm>
          <a:prstGeom prst="rect">
            <a:avLst/>
          </a:prstGeom>
        </p:spPr>
        <p:txBody>
          <a:bodyPr vert="horz" wrap="square" lIns="0" tIns="0" rIns="0" bIns="0" rtlCol="0">
            <a:spAutoFit/>
          </a:bodyPr>
          <a:lstStyle>
            <a:defPPr>
              <a:defRPr lang="en-US"/>
            </a:defPPr>
            <a:lvl1pPr marR="0" lvl="0" indent="0" defTabSz="932742" fontAlgn="auto">
              <a:lnSpc>
                <a:spcPct val="90000"/>
              </a:lnSpc>
              <a:spcBef>
                <a:spcPts val="1200"/>
              </a:spcBef>
              <a:spcAft>
                <a:spcPts val="600"/>
              </a:spcAft>
              <a:buClrTx/>
              <a:buSzPct val="90000"/>
              <a:buFont typeface="Wingdings" panose="05000000000000000000" pitchFamily="2" charset="2"/>
              <a:buNone/>
              <a:tabLst/>
              <a:defRPr kumimoji="0" sz="1600" b="0" i="0" u="none" strike="noStrike" cap="none" spc="0" normalizeH="0" baseline="0">
                <a:ln>
                  <a:noFill/>
                </a:ln>
                <a:gradFill>
                  <a:gsLst>
                    <a:gs pos="1250">
                      <a:srgbClr val="1A1A1A"/>
                    </a:gs>
                    <a:gs pos="100000">
                      <a:srgbClr val="1A1A1A"/>
                    </a:gs>
                  </a:gsLst>
                  <a:lin ang="5400000" scaled="0"/>
                </a:gradFill>
                <a:effectLst/>
                <a:uLnTx/>
                <a:uFillTx/>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a:t>Monitor your costs using budgets</a:t>
            </a:r>
          </a:p>
          <a:p>
            <a:r>
              <a:rPr lang="en-US" sz="1800"/>
              <a:t>Get notified when threshold are met</a:t>
            </a:r>
          </a:p>
          <a:p>
            <a:r>
              <a:rPr lang="en-US" sz="1800"/>
              <a:t>Automate with Action Groups</a:t>
            </a:r>
          </a:p>
          <a:p>
            <a:r>
              <a:rPr lang="en-US" sz="1800"/>
              <a:t>Integrated into cost analysis</a:t>
            </a:r>
          </a:p>
        </p:txBody>
      </p:sp>
      <p:grpSp>
        <p:nvGrpSpPr>
          <p:cNvPr id="30" name="Group 29">
            <a:extLst>
              <a:ext uri="{FF2B5EF4-FFF2-40B4-BE49-F238E27FC236}">
                <a16:creationId xmlns:a16="http://schemas.microsoft.com/office/drawing/2014/main" id="{77575806-8246-4E8B-8CCC-49A371676B07}"/>
              </a:ext>
            </a:extLst>
          </p:cNvPr>
          <p:cNvGrpSpPr/>
          <p:nvPr/>
        </p:nvGrpSpPr>
        <p:grpSpPr>
          <a:xfrm>
            <a:off x="5513508" y="3445110"/>
            <a:ext cx="6700794" cy="3603205"/>
            <a:chOff x="3082541" y="3685595"/>
            <a:chExt cx="6700794" cy="3603205"/>
          </a:xfrm>
        </p:grpSpPr>
        <p:grpSp>
          <p:nvGrpSpPr>
            <p:cNvPr id="24" name="Group 23">
              <a:extLst>
                <a:ext uri="{FF2B5EF4-FFF2-40B4-BE49-F238E27FC236}">
                  <a16:creationId xmlns:a16="http://schemas.microsoft.com/office/drawing/2014/main" id="{4076D3D7-747E-48D3-9C08-219D33EF5CAD}"/>
                </a:ext>
              </a:extLst>
            </p:cNvPr>
            <p:cNvGrpSpPr/>
            <p:nvPr/>
          </p:nvGrpSpPr>
          <p:grpSpPr>
            <a:xfrm>
              <a:off x="3321944" y="4029579"/>
              <a:ext cx="6449234" cy="2750362"/>
              <a:chOff x="6026886" y="3339792"/>
              <a:chExt cx="6165113" cy="2629195"/>
            </a:xfrm>
          </p:grpSpPr>
          <p:pic>
            <p:nvPicPr>
              <p:cNvPr id="9" name="Picture 8">
                <a:extLst>
                  <a:ext uri="{FF2B5EF4-FFF2-40B4-BE49-F238E27FC236}">
                    <a16:creationId xmlns:a16="http://schemas.microsoft.com/office/drawing/2014/main" id="{23F54BAF-E5AE-4D85-82AD-221466DF37E9}"/>
                  </a:ext>
                </a:extLst>
              </p:cNvPr>
              <p:cNvPicPr>
                <a:picLocks noChangeAspect="1"/>
              </p:cNvPicPr>
              <p:nvPr/>
            </p:nvPicPr>
            <p:blipFill>
              <a:blip r:embed="rId4"/>
              <a:stretch>
                <a:fillRect/>
              </a:stretch>
            </p:blipFill>
            <p:spPr>
              <a:xfrm>
                <a:off x="6026886" y="3357820"/>
                <a:ext cx="6165113" cy="2611167"/>
              </a:xfrm>
              <a:prstGeom prst="rect">
                <a:avLst/>
              </a:prstGeom>
            </p:spPr>
          </p:pic>
          <p:sp>
            <p:nvSpPr>
              <p:cNvPr id="22" name="Rectangle 21">
                <a:extLst>
                  <a:ext uri="{FF2B5EF4-FFF2-40B4-BE49-F238E27FC236}">
                    <a16:creationId xmlns:a16="http://schemas.microsoft.com/office/drawing/2014/main" id="{AFA4A169-EF48-449B-A4FD-448946765C49}"/>
                  </a:ext>
                </a:extLst>
              </p:cNvPr>
              <p:cNvSpPr/>
              <p:nvPr/>
            </p:nvSpPr>
            <p:spPr bwMode="auto">
              <a:xfrm>
                <a:off x="6026886" y="3339792"/>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a:extLst>
                <a:ext uri="{FF2B5EF4-FFF2-40B4-BE49-F238E27FC236}">
                  <a16:creationId xmlns:a16="http://schemas.microsoft.com/office/drawing/2014/main" id="{84D78709-2836-4242-9A03-93685737C9D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r="24094" b="38681"/>
            <a:stretch/>
          </p:blipFill>
          <p:spPr>
            <a:xfrm>
              <a:off x="3082541" y="3685595"/>
              <a:ext cx="6700794" cy="3585177"/>
            </a:xfrm>
            <a:prstGeom prst="rect">
              <a:avLst/>
            </a:prstGeom>
          </p:spPr>
        </p:pic>
        <p:sp>
          <p:nvSpPr>
            <p:cNvPr id="26" name="Rectangle 25">
              <a:extLst>
                <a:ext uri="{FF2B5EF4-FFF2-40B4-BE49-F238E27FC236}">
                  <a16:creationId xmlns:a16="http://schemas.microsoft.com/office/drawing/2014/main" id="{F73DA4C1-BB95-4242-BA63-47577BD41F8A}"/>
                </a:ext>
              </a:extLst>
            </p:cNvPr>
            <p:cNvSpPr/>
            <p:nvPr/>
          </p:nvSpPr>
          <p:spPr bwMode="auto">
            <a:xfrm>
              <a:off x="3323061" y="6658774"/>
              <a:ext cx="6460273" cy="630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62432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1.45833E-6 4.07407E-6 L 1.45833E-6 0.04166 " pathEditMode="relative" rAng="0" ptsTypes="AA">
                                      <p:cBhvr>
                                        <p:cTn id="9" dur="750" spd="-100000" fill="hold"/>
                                        <p:tgtEl>
                                          <p:spTgt spid="30"/>
                                        </p:tgtEl>
                                        <p:attrNameLst>
                                          <p:attrName>ppt_x</p:attrName>
                                          <p:attrName>ppt_y</p:attrName>
                                        </p:attrNameLst>
                                      </p:cBhvr>
                                      <p:rCtr x="0" y="2083"/>
                                    </p:animMotion>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0"/>
                                  </p:stCondLst>
                                  <p:childTnLst>
                                    <p:animMotion origin="layout" path="M 1.45833E-6 3.7037E-6 L 1.45833E-6 -0.03033 " pathEditMode="relative" rAng="0" ptsTypes="AA">
                                      <p:cBhvr>
                                        <p:cTn id="14" dur="750" spd="-100000" fill="hold"/>
                                        <p:tgtEl>
                                          <p:spTgt spid="2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Cost </a:t>
            </a:r>
            <a:r>
              <a:rPr lang="en-US">
                <a:solidFill>
                  <a:schemeClr val="accent1"/>
                </a:solidFill>
              </a:rPr>
              <a:t>optimization is a key </a:t>
            </a:r>
            <a:r>
              <a:rPr lang="en-US"/>
              <a:t>to cloud success</a:t>
            </a:r>
          </a:p>
        </p:txBody>
      </p:sp>
      <p:sp>
        <p:nvSpPr>
          <p:cNvPr id="6" name="Content Placeholder 5"/>
          <p:cNvSpPr>
            <a:spLocks noGrp="1"/>
          </p:cNvSpPr>
          <p:nvPr>
            <p:ph type="body" sz="quarter" idx="10"/>
          </p:nvPr>
        </p:nvSpPr>
        <p:spPr>
          <a:xfrm>
            <a:off x="584200" y="1822933"/>
            <a:ext cx="11018520" cy="3588675"/>
          </a:xfrm>
        </p:spPr>
        <p:txBody>
          <a:bodyPr/>
          <a:lstStyle/>
          <a:p>
            <a:pPr marL="0" indent="0">
              <a:buNone/>
            </a:pPr>
            <a:r>
              <a:rPr lang="en-US" sz="2000" b="1">
                <a:latin typeface="+mj-lt"/>
                <a:cs typeface="Segoe UI" panose="020B0502040204020203" pitchFamily="34" charset="0"/>
              </a:rPr>
              <a:t>The workload will run fine in all three </a:t>
            </a:r>
            <a:r>
              <a:rPr lang="en-US" sz="2000" b="1" err="1">
                <a:latin typeface="+mj-lt"/>
                <a:cs typeface="Segoe UI" panose="020B0502040204020203" pitchFamily="34" charset="0"/>
              </a:rPr>
              <a:t>VM</a:t>
            </a:r>
            <a:r>
              <a:rPr lang="en-US" sz="2000" b="1">
                <a:latin typeface="+mj-lt"/>
                <a:cs typeface="Segoe UI" panose="020B0502040204020203" pitchFamily="34" charset="0"/>
              </a:rPr>
              <a:t> sizes</a:t>
            </a:r>
            <a:endParaRPr lang="en-US" sz="1400" b="1">
              <a:latin typeface="+mj-lt"/>
              <a:cs typeface="Segoe UI" panose="020B0502040204020203" pitchFamily="34" charset="0"/>
            </a:endParaRPr>
          </a:p>
          <a:p>
            <a:pPr marL="0" indent="0">
              <a:spcBef>
                <a:spcPts val="1200"/>
              </a:spcBef>
              <a:buNone/>
            </a:pPr>
            <a:br>
              <a:rPr lang="en-US" sz="18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Which will a developer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naturally choose?</a:t>
            </a:r>
          </a:p>
          <a:p>
            <a:pPr marL="0" indent="0">
              <a:spcBef>
                <a:spcPts val="1200"/>
              </a:spcBef>
              <a:buNone/>
            </a:pPr>
            <a:r>
              <a:rPr lang="en-US" sz="2000">
                <a:latin typeface="Segoe UI" panose="020B0502040204020203" pitchFamily="34" charset="0"/>
                <a:cs typeface="Segoe UI" panose="020B0502040204020203" pitchFamily="34" charset="0"/>
              </a:rPr>
              <a:t>Which will deliver more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success to the business?</a:t>
            </a:r>
          </a:p>
          <a:p>
            <a:pPr marL="0" indent="0">
              <a:spcBef>
                <a:spcPts val="1200"/>
              </a:spcBef>
              <a:buNone/>
            </a:pPr>
            <a:r>
              <a:rPr lang="en-US" sz="2000">
                <a:latin typeface="Segoe UI" panose="020B0502040204020203" pitchFamily="34" charset="0"/>
                <a:cs typeface="Segoe UI" panose="020B0502040204020203" pitchFamily="34" charset="0"/>
              </a:rPr>
              <a:t>Which one will make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managers and finance want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more things in the cloud?</a:t>
            </a:r>
          </a:p>
          <a:p>
            <a:pPr marL="614363" lvl="3" indent="0">
              <a:buNone/>
            </a:pPr>
            <a:endParaRPr lang="en-US" sz="1600"/>
          </a:p>
        </p:txBody>
      </p:sp>
      <p:grpSp>
        <p:nvGrpSpPr>
          <p:cNvPr id="4" name="Group 3">
            <a:extLst>
              <a:ext uri="{FF2B5EF4-FFF2-40B4-BE49-F238E27FC236}">
                <a16:creationId xmlns:a16="http://schemas.microsoft.com/office/drawing/2014/main" id="{E3C8EDF5-A8AC-4239-9F5D-D8A5900E1659}"/>
              </a:ext>
            </a:extLst>
          </p:cNvPr>
          <p:cNvGrpSpPr/>
          <p:nvPr/>
        </p:nvGrpSpPr>
        <p:grpSpPr>
          <a:xfrm>
            <a:off x="5273660" y="2427367"/>
            <a:ext cx="6534221" cy="2719846"/>
            <a:chOff x="4910888" y="2673238"/>
            <a:chExt cx="6534221" cy="2719846"/>
          </a:xfrm>
        </p:grpSpPr>
        <p:grpSp>
          <p:nvGrpSpPr>
            <p:cNvPr id="2" name="Group 1">
              <a:extLst>
                <a:ext uri="{FF2B5EF4-FFF2-40B4-BE49-F238E27FC236}">
                  <a16:creationId xmlns:a16="http://schemas.microsoft.com/office/drawing/2014/main" id="{5F69D0A0-555D-4B73-BF5F-C69D3CCCB09D}"/>
                </a:ext>
              </a:extLst>
            </p:cNvPr>
            <p:cNvGrpSpPr/>
            <p:nvPr/>
          </p:nvGrpSpPr>
          <p:grpSpPr>
            <a:xfrm>
              <a:off x="4910888" y="2673238"/>
              <a:ext cx="6534221" cy="2719846"/>
              <a:chOff x="5425263" y="2001133"/>
              <a:chExt cx="5973840" cy="2486589"/>
            </a:xfrm>
          </p:grpSpPr>
          <p:sp>
            <p:nvSpPr>
              <p:cNvPr id="3" name="Rounded Rectangle 2"/>
              <p:cNvSpPr/>
              <p:nvPr/>
            </p:nvSpPr>
            <p:spPr>
              <a:xfrm>
                <a:off x="5425263" y="2001133"/>
                <a:ext cx="2486589" cy="248658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3527">
                    <a:solidFill>
                      <a:schemeClr val="bg1"/>
                    </a:solidFill>
                    <a:latin typeface="Segoe UI Semilight"/>
                  </a:rPr>
                  <a:t>VM1</a:t>
                </a:r>
              </a:p>
            </p:txBody>
          </p:sp>
          <p:sp>
            <p:nvSpPr>
              <p:cNvPr id="7" name="Rounded Rectangle 6"/>
              <p:cNvSpPr/>
              <p:nvPr/>
            </p:nvSpPr>
            <p:spPr>
              <a:xfrm>
                <a:off x="617124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8" name="Rounded Rectangle 7"/>
              <p:cNvSpPr/>
              <p:nvPr/>
            </p:nvSpPr>
            <p:spPr>
              <a:xfrm>
                <a:off x="10155808" y="3040565"/>
                <a:ext cx="1243295" cy="144715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1567">
                    <a:solidFill>
                      <a:schemeClr val="bg1"/>
                    </a:solidFill>
                    <a:latin typeface="Segoe UI Semilight"/>
                  </a:rPr>
                  <a:t>VM3</a:t>
                </a:r>
              </a:p>
            </p:txBody>
          </p:sp>
          <p:sp>
            <p:nvSpPr>
              <p:cNvPr id="9" name="Rounded Rectangle 8"/>
              <p:cNvSpPr/>
              <p:nvPr/>
            </p:nvSpPr>
            <p:spPr>
              <a:xfrm>
                <a:off x="10280138"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10" name="Rounded Rectangle 9"/>
              <p:cNvSpPr/>
              <p:nvPr/>
            </p:nvSpPr>
            <p:spPr>
              <a:xfrm>
                <a:off x="8081028" y="2622779"/>
                <a:ext cx="1864943" cy="186494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2400">
                    <a:solidFill>
                      <a:schemeClr val="bg1"/>
                    </a:solidFill>
                    <a:latin typeface="Segoe UI Semilight"/>
                  </a:rPr>
                  <a:t>VM2</a:t>
                </a:r>
              </a:p>
            </p:txBody>
          </p:sp>
          <p:sp>
            <p:nvSpPr>
              <p:cNvPr id="11" name="Rounded Rectangle 10"/>
              <p:cNvSpPr/>
              <p:nvPr/>
            </p:nvSpPr>
            <p:spPr>
              <a:xfrm>
                <a:off x="851618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grpSp>
        <p:pic>
          <p:nvPicPr>
            <p:cNvPr id="12" name="Picture 395">
              <a:extLst>
                <a:ext uri="{FF2B5EF4-FFF2-40B4-BE49-F238E27FC236}">
                  <a16:creationId xmlns:a16="http://schemas.microsoft.com/office/drawing/2014/main" id="{ECBDF85F-52D9-40BB-95FB-704C7EB393C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966053" y="3660209"/>
              <a:ext cx="609512" cy="60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95">
              <a:extLst>
                <a:ext uri="{FF2B5EF4-FFF2-40B4-BE49-F238E27FC236}">
                  <a16:creationId xmlns:a16="http://schemas.microsoft.com/office/drawing/2014/main" id="{7087C639-4156-4147-891C-7B977C812CF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8617619" y="3833548"/>
              <a:ext cx="436198" cy="43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95">
              <a:extLst>
                <a:ext uri="{FF2B5EF4-FFF2-40B4-BE49-F238E27FC236}">
                  <a16:creationId xmlns:a16="http://schemas.microsoft.com/office/drawing/2014/main" id="{DCAB8540-D6AF-41EB-8A2D-5DCA4BAD7A3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0681061" y="4101609"/>
              <a:ext cx="168172" cy="16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a:extLst>
              <a:ext uri="{FF2B5EF4-FFF2-40B4-BE49-F238E27FC236}">
                <a16:creationId xmlns:a16="http://schemas.microsoft.com/office/drawing/2014/main" id="{1D908F30-D0BC-4A49-A493-D63E4E0DB785}"/>
              </a:ext>
            </a:extLst>
          </p:cNvPr>
          <p:cNvGrpSpPr/>
          <p:nvPr/>
        </p:nvGrpSpPr>
        <p:grpSpPr>
          <a:xfrm>
            <a:off x="10769033" y="242565"/>
            <a:ext cx="1038847" cy="1041799"/>
            <a:chOff x="4983804" y="2094245"/>
            <a:chExt cx="2396710" cy="2403521"/>
          </a:xfrm>
        </p:grpSpPr>
        <p:grpSp>
          <p:nvGrpSpPr>
            <p:cNvPr id="25" name="Group 24">
              <a:extLst>
                <a:ext uri="{FF2B5EF4-FFF2-40B4-BE49-F238E27FC236}">
                  <a16:creationId xmlns:a16="http://schemas.microsoft.com/office/drawing/2014/main" id="{E2F7BC52-5F35-4403-B044-61C5C034F152}"/>
                </a:ext>
              </a:extLst>
            </p:cNvPr>
            <p:cNvGrpSpPr/>
            <p:nvPr/>
          </p:nvGrpSpPr>
          <p:grpSpPr>
            <a:xfrm>
              <a:off x="4983804" y="2094245"/>
              <a:ext cx="2396710" cy="2403521"/>
              <a:chOff x="5713145" y="1517302"/>
              <a:chExt cx="4513570" cy="4526396"/>
            </a:xfrm>
          </p:grpSpPr>
          <p:sp>
            <p:nvSpPr>
              <p:cNvPr id="29" name="Freeform: Shape 28">
                <a:extLst>
                  <a:ext uri="{FF2B5EF4-FFF2-40B4-BE49-F238E27FC236}">
                    <a16:creationId xmlns:a16="http://schemas.microsoft.com/office/drawing/2014/main" id="{F6B1C76E-1186-4465-BAD6-F31DC5CD9C23}"/>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30" name="Freeform: Shape 29">
                <a:extLst>
                  <a:ext uri="{FF2B5EF4-FFF2-40B4-BE49-F238E27FC236}">
                    <a16:creationId xmlns:a16="http://schemas.microsoft.com/office/drawing/2014/main" id="{9FED38AD-5D27-4F2B-ADCD-05E27F0873C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31" name="Freeform: Shape 30">
                <a:extLst>
                  <a:ext uri="{FF2B5EF4-FFF2-40B4-BE49-F238E27FC236}">
                    <a16:creationId xmlns:a16="http://schemas.microsoft.com/office/drawing/2014/main" id="{2DFD46F6-8DF7-4B7D-8F89-82FEC07F013B}"/>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2" name="Graphic 31">
                <a:extLst>
                  <a:ext uri="{FF2B5EF4-FFF2-40B4-BE49-F238E27FC236}">
                    <a16:creationId xmlns:a16="http://schemas.microsoft.com/office/drawing/2014/main" id="{8C639CCD-66FA-4D37-92AA-C4EFC46ED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33" name="Group 32">
                <a:extLst>
                  <a:ext uri="{FF2B5EF4-FFF2-40B4-BE49-F238E27FC236}">
                    <a16:creationId xmlns:a16="http://schemas.microsoft.com/office/drawing/2014/main" id="{AACF6344-24D4-4356-A1F2-A0B14F60AF84}"/>
                  </a:ext>
                </a:extLst>
              </p:cNvPr>
              <p:cNvGrpSpPr/>
              <p:nvPr/>
            </p:nvGrpSpPr>
            <p:grpSpPr>
              <a:xfrm>
                <a:off x="5997430" y="4075238"/>
                <a:ext cx="739809" cy="1002137"/>
                <a:chOff x="5754733" y="4078706"/>
                <a:chExt cx="754644" cy="1022232"/>
              </a:xfrm>
            </p:grpSpPr>
            <p:sp>
              <p:nvSpPr>
                <p:cNvPr id="37" name="Arrow: Right 36">
                  <a:extLst>
                    <a:ext uri="{FF2B5EF4-FFF2-40B4-BE49-F238E27FC236}">
                      <a16:creationId xmlns:a16="http://schemas.microsoft.com/office/drawing/2014/main" id="{6C20D961-6D9B-4C35-873A-D235818BEBC7}"/>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8" name="Rectangle 37">
                  <a:extLst>
                    <a:ext uri="{FF2B5EF4-FFF2-40B4-BE49-F238E27FC236}">
                      <a16:creationId xmlns:a16="http://schemas.microsoft.com/office/drawing/2014/main" id="{2B5CA717-1D59-4FD8-815A-5A2E0284312F}"/>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58170D5-A028-429D-B911-0D9FEDE787C4}"/>
                  </a:ext>
                </a:extLst>
              </p:cNvPr>
              <p:cNvGrpSpPr/>
              <p:nvPr/>
            </p:nvGrpSpPr>
            <p:grpSpPr>
              <a:xfrm>
                <a:off x="9092435" y="4283285"/>
                <a:ext cx="703162" cy="967390"/>
                <a:chOff x="8911800" y="4290925"/>
                <a:chExt cx="717262" cy="986788"/>
              </a:xfrm>
            </p:grpSpPr>
            <p:sp>
              <p:nvSpPr>
                <p:cNvPr id="35" name="Arrow: Right 34">
                  <a:extLst>
                    <a:ext uri="{FF2B5EF4-FFF2-40B4-BE49-F238E27FC236}">
                      <a16:creationId xmlns:a16="http://schemas.microsoft.com/office/drawing/2014/main" id="{E9CE9357-B264-46D2-814A-794A8C2256F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6" name="Rectangle 35">
                  <a:extLst>
                    <a:ext uri="{FF2B5EF4-FFF2-40B4-BE49-F238E27FC236}">
                      <a16:creationId xmlns:a16="http://schemas.microsoft.com/office/drawing/2014/main" id="{05DFB8B8-C3C0-47AC-AEFD-B21883FCB77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401CC1BB-2D33-4C32-A39D-0DF5D1C3FED6}"/>
                </a:ext>
              </a:extLst>
            </p:cNvPr>
            <p:cNvGrpSpPr/>
            <p:nvPr/>
          </p:nvGrpSpPr>
          <p:grpSpPr>
            <a:xfrm rot="7394444">
              <a:off x="5976428" y="2113293"/>
              <a:ext cx="392840" cy="532135"/>
              <a:chOff x="5287159" y="3604913"/>
              <a:chExt cx="392840" cy="532135"/>
            </a:xfrm>
            <a:solidFill>
              <a:schemeClr val="accent1"/>
            </a:solidFill>
          </p:grpSpPr>
          <p:sp>
            <p:nvSpPr>
              <p:cNvPr id="27" name="Arrow: Right 26">
                <a:extLst>
                  <a:ext uri="{FF2B5EF4-FFF2-40B4-BE49-F238E27FC236}">
                    <a16:creationId xmlns:a16="http://schemas.microsoft.com/office/drawing/2014/main" id="{1D612A83-D4D8-4FC9-8B88-8BA2C9C670C3}"/>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28" name="Rectangle 27">
                <a:extLst>
                  <a:ext uri="{FF2B5EF4-FFF2-40B4-BE49-F238E27FC236}">
                    <a16:creationId xmlns:a16="http://schemas.microsoft.com/office/drawing/2014/main" id="{878D6D02-45F2-4801-B261-A6CA398EC10F}"/>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3" name="Rectangle 12">
            <a:extLst>
              <a:ext uri="{FF2B5EF4-FFF2-40B4-BE49-F238E27FC236}">
                <a16:creationId xmlns:a16="http://schemas.microsoft.com/office/drawing/2014/main" id="{7F33D16B-859C-4345-9940-9327511DFF8D}"/>
              </a:ext>
            </a:extLst>
          </p:cNvPr>
          <p:cNvSpPr/>
          <p:nvPr/>
        </p:nvSpPr>
        <p:spPr>
          <a:xfrm>
            <a:off x="483109" y="5351537"/>
            <a:ext cx="9376100" cy="400110"/>
          </a:xfrm>
          <a:prstGeom prst="rect">
            <a:avLst/>
          </a:prstGeom>
        </p:spPr>
        <p:txBody>
          <a:bodyPr wrap="square">
            <a:spAutoFit/>
          </a:bodyPr>
          <a:lstStyle/>
          <a:p>
            <a:r>
              <a:rPr lang="en-US" sz="2000">
                <a:solidFill>
                  <a:schemeClr val="accent1"/>
                </a:solidFill>
                <a:latin typeface="+mj-lt"/>
              </a:rPr>
              <a:t>How do you know when there are opportunities to optimize?</a:t>
            </a:r>
          </a:p>
        </p:txBody>
      </p:sp>
    </p:spTree>
    <p:extLst>
      <p:ext uri="{BB962C8B-B14F-4D97-AF65-F5344CB8AC3E}">
        <p14:creationId xmlns:p14="http://schemas.microsoft.com/office/powerpoint/2010/main" val="298558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79BC30F4-6262-4EDC-8FC3-D9629B6AC5F6}"/>
              </a:ext>
            </a:extLst>
          </p:cNvPr>
          <p:cNvGrpSpPr/>
          <p:nvPr/>
        </p:nvGrpSpPr>
        <p:grpSpPr>
          <a:xfrm>
            <a:off x="10769033" y="242565"/>
            <a:ext cx="1038847" cy="1041799"/>
            <a:chOff x="4983804" y="2094245"/>
            <a:chExt cx="2396710" cy="2403521"/>
          </a:xfrm>
        </p:grpSpPr>
        <p:grpSp>
          <p:nvGrpSpPr>
            <p:cNvPr id="62" name="Group 61">
              <a:extLst>
                <a:ext uri="{FF2B5EF4-FFF2-40B4-BE49-F238E27FC236}">
                  <a16:creationId xmlns:a16="http://schemas.microsoft.com/office/drawing/2014/main" id="{5B52ABBD-951C-4A0B-93BC-8BAAC5B977A4}"/>
                </a:ext>
              </a:extLst>
            </p:cNvPr>
            <p:cNvGrpSpPr/>
            <p:nvPr/>
          </p:nvGrpSpPr>
          <p:grpSpPr>
            <a:xfrm>
              <a:off x="4983804" y="2094245"/>
              <a:ext cx="2396710" cy="2403521"/>
              <a:chOff x="5713145" y="1517302"/>
              <a:chExt cx="4513570" cy="4526396"/>
            </a:xfrm>
          </p:grpSpPr>
          <p:sp>
            <p:nvSpPr>
              <p:cNvPr id="66" name="Freeform: Shape 65">
                <a:extLst>
                  <a:ext uri="{FF2B5EF4-FFF2-40B4-BE49-F238E27FC236}">
                    <a16:creationId xmlns:a16="http://schemas.microsoft.com/office/drawing/2014/main" id="{BC8C4605-6FCB-43A3-B42C-C2CF38A2829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67" name="Freeform: Shape 66">
                <a:extLst>
                  <a:ext uri="{FF2B5EF4-FFF2-40B4-BE49-F238E27FC236}">
                    <a16:creationId xmlns:a16="http://schemas.microsoft.com/office/drawing/2014/main" id="{E7F3EF01-5207-45F1-AC66-04BDAC84CDD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68" name="Freeform: Shape 67">
                <a:extLst>
                  <a:ext uri="{FF2B5EF4-FFF2-40B4-BE49-F238E27FC236}">
                    <a16:creationId xmlns:a16="http://schemas.microsoft.com/office/drawing/2014/main" id="{71EFEBFD-9ABD-4B7B-9284-0ADA8E54EBA1}"/>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69" name="Graphic 68">
                <a:extLst>
                  <a:ext uri="{FF2B5EF4-FFF2-40B4-BE49-F238E27FC236}">
                    <a16:creationId xmlns:a16="http://schemas.microsoft.com/office/drawing/2014/main" id="{41CE32EC-EB96-45BF-AF22-B4EA5A08D1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7522" y="2989088"/>
                <a:ext cx="1644814" cy="1608699"/>
              </a:xfrm>
              <a:prstGeom prst="rect">
                <a:avLst/>
              </a:prstGeom>
            </p:spPr>
          </p:pic>
          <p:grpSp>
            <p:nvGrpSpPr>
              <p:cNvPr id="70" name="Group 69">
                <a:extLst>
                  <a:ext uri="{FF2B5EF4-FFF2-40B4-BE49-F238E27FC236}">
                    <a16:creationId xmlns:a16="http://schemas.microsoft.com/office/drawing/2014/main" id="{95EBEE48-2934-4DC0-9D83-E94AF98EBD1D}"/>
                  </a:ext>
                </a:extLst>
              </p:cNvPr>
              <p:cNvGrpSpPr/>
              <p:nvPr/>
            </p:nvGrpSpPr>
            <p:grpSpPr>
              <a:xfrm>
                <a:off x="5997430" y="4075238"/>
                <a:ext cx="739809" cy="1002137"/>
                <a:chOff x="5754733" y="4078706"/>
                <a:chExt cx="754644" cy="1022232"/>
              </a:xfrm>
            </p:grpSpPr>
            <p:sp>
              <p:nvSpPr>
                <p:cNvPr id="74" name="Arrow: Right 73">
                  <a:extLst>
                    <a:ext uri="{FF2B5EF4-FFF2-40B4-BE49-F238E27FC236}">
                      <a16:creationId xmlns:a16="http://schemas.microsoft.com/office/drawing/2014/main" id="{9FB23630-5A05-4BC6-BF5D-64F333B28F28}"/>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5" name="Rectangle 74">
                  <a:extLst>
                    <a:ext uri="{FF2B5EF4-FFF2-40B4-BE49-F238E27FC236}">
                      <a16:creationId xmlns:a16="http://schemas.microsoft.com/office/drawing/2014/main" id="{F5DE8A92-BB52-4496-8D8F-5C43DB388EB8}"/>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D9959840-C4BD-4455-B82D-39EC10084050}"/>
                  </a:ext>
                </a:extLst>
              </p:cNvPr>
              <p:cNvGrpSpPr/>
              <p:nvPr/>
            </p:nvGrpSpPr>
            <p:grpSpPr>
              <a:xfrm>
                <a:off x="9092435" y="4283285"/>
                <a:ext cx="703162" cy="967390"/>
                <a:chOff x="8911800" y="4290925"/>
                <a:chExt cx="717262" cy="986788"/>
              </a:xfrm>
            </p:grpSpPr>
            <p:sp>
              <p:nvSpPr>
                <p:cNvPr id="72" name="Arrow: Right 71">
                  <a:extLst>
                    <a:ext uri="{FF2B5EF4-FFF2-40B4-BE49-F238E27FC236}">
                      <a16:creationId xmlns:a16="http://schemas.microsoft.com/office/drawing/2014/main" id="{1D1B969C-A3DD-4DFF-B207-A7062A0291D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3" name="Rectangle 72">
                  <a:extLst>
                    <a:ext uri="{FF2B5EF4-FFF2-40B4-BE49-F238E27FC236}">
                      <a16:creationId xmlns:a16="http://schemas.microsoft.com/office/drawing/2014/main" id="{96D67BB9-F774-49B0-AE77-E5F9E3F553F8}"/>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3" name="Group 62">
              <a:extLst>
                <a:ext uri="{FF2B5EF4-FFF2-40B4-BE49-F238E27FC236}">
                  <a16:creationId xmlns:a16="http://schemas.microsoft.com/office/drawing/2014/main" id="{7E6187AA-88D6-4324-8488-68B293A99487}"/>
                </a:ext>
              </a:extLst>
            </p:cNvPr>
            <p:cNvGrpSpPr/>
            <p:nvPr/>
          </p:nvGrpSpPr>
          <p:grpSpPr>
            <a:xfrm rot="7394444">
              <a:off x="5976428" y="2113293"/>
              <a:ext cx="392840" cy="532135"/>
              <a:chOff x="5287159" y="3604913"/>
              <a:chExt cx="392840" cy="532135"/>
            </a:xfrm>
            <a:solidFill>
              <a:schemeClr val="accent1"/>
            </a:solidFill>
          </p:grpSpPr>
          <p:sp>
            <p:nvSpPr>
              <p:cNvPr id="64" name="Arrow: Right 63">
                <a:extLst>
                  <a:ext uri="{FF2B5EF4-FFF2-40B4-BE49-F238E27FC236}">
                    <a16:creationId xmlns:a16="http://schemas.microsoft.com/office/drawing/2014/main" id="{F5D0A7A7-21BD-4EE0-8D34-A8A588870342}"/>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65" name="Rectangle 64">
                <a:extLst>
                  <a:ext uri="{FF2B5EF4-FFF2-40B4-BE49-F238E27FC236}">
                    <a16:creationId xmlns:a16="http://schemas.microsoft.com/office/drawing/2014/main" id="{78722633-F285-444B-A533-AE294B04426B}"/>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3E52F511-C860-4454-9FE5-0651767793F7}"/>
              </a:ext>
            </a:extLst>
          </p:cNvPr>
          <p:cNvSpPr/>
          <p:nvPr/>
        </p:nvSpPr>
        <p:spPr bwMode="auto">
          <a:xfrm>
            <a:off x="588263" y="1978499"/>
            <a:ext cx="2946862" cy="2826922"/>
          </a:xfrm>
          <a:prstGeom prst="rect">
            <a:avLst/>
          </a:prstGeom>
          <a:solidFill>
            <a:schemeClr val="bg1"/>
          </a:solidFill>
          <a:ln w="57150" cap="flat" cmpd="sng" algn="ctr">
            <a:solidFill>
              <a:schemeClr val="accent1"/>
            </a:solid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5" name="Title 4">
            <a:extLst>
              <a:ext uri="{FF2B5EF4-FFF2-40B4-BE49-F238E27FC236}">
                <a16:creationId xmlns:a16="http://schemas.microsoft.com/office/drawing/2014/main" id="{0FB1A8E6-C7BB-4BD8-8319-6C0A2A15C05A}"/>
              </a:ext>
            </a:extLst>
          </p:cNvPr>
          <p:cNvSpPr>
            <a:spLocks noGrp="1"/>
          </p:cNvSpPr>
          <p:nvPr>
            <p:ph type="title"/>
          </p:nvPr>
        </p:nvSpPr>
        <p:spPr>
          <a:xfrm>
            <a:off x="588263" y="457200"/>
            <a:ext cx="11718662" cy="1107996"/>
          </a:xfrm>
        </p:spPr>
        <p:txBody>
          <a:bodyPr>
            <a:normAutofit fontScale="90000"/>
          </a:bodyPr>
          <a:lstStyle/>
          <a:p>
            <a:r>
              <a:rPr lang="en-US"/>
              <a:t>Azure Advisor provides </a:t>
            </a:r>
            <a:br>
              <a:rPr lang="en-US"/>
            </a:br>
            <a:r>
              <a:rPr lang="en-US">
                <a:solidFill>
                  <a:schemeClr val="accent1"/>
                </a:solidFill>
              </a:rPr>
              <a:t>optimization recommendations</a:t>
            </a:r>
            <a:endParaRPr lang="en-US"/>
          </a:p>
        </p:txBody>
      </p:sp>
      <p:sp>
        <p:nvSpPr>
          <p:cNvPr id="28" name="Text Placeholder 3">
            <a:extLst>
              <a:ext uri="{FF2B5EF4-FFF2-40B4-BE49-F238E27FC236}">
                <a16:creationId xmlns:a16="http://schemas.microsoft.com/office/drawing/2014/main" id="{B03E5975-EB3D-4BAB-B967-84869D6A1855}"/>
              </a:ext>
            </a:extLst>
          </p:cNvPr>
          <p:cNvSpPr txBox="1">
            <a:spLocks/>
          </p:cNvSpPr>
          <p:nvPr/>
        </p:nvSpPr>
        <p:spPr>
          <a:xfrm>
            <a:off x="537399" y="5254763"/>
            <a:ext cx="9347200" cy="8001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Resource recommendations (right-sizing, idle, etc.)</a:t>
            </a:r>
          </a:p>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sym typeface="Wingdings" panose="05000000000000000000" pitchFamily="2" charset="2"/>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Purchasing recommendations (reserved instances, etc.)</a:t>
            </a:r>
          </a:p>
        </p:txBody>
      </p:sp>
      <p:grpSp>
        <p:nvGrpSpPr>
          <p:cNvPr id="60" name="Group 59">
            <a:extLst>
              <a:ext uri="{FF2B5EF4-FFF2-40B4-BE49-F238E27FC236}">
                <a16:creationId xmlns:a16="http://schemas.microsoft.com/office/drawing/2014/main" id="{4ADC60B5-4AD3-48CE-B37F-5A68AD52EEC0}"/>
              </a:ext>
            </a:extLst>
          </p:cNvPr>
          <p:cNvGrpSpPr/>
          <p:nvPr/>
        </p:nvGrpSpPr>
        <p:grpSpPr>
          <a:xfrm>
            <a:off x="9674243" y="2380734"/>
            <a:ext cx="2336782" cy="1994304"/>
            <a:chOff x="9674243" y="1967431"/>
            <a:chExt cx="2336782" cy="1994304"/>
          </a:xfrm>
        </p:grpSpPr>
        <p:sp>
          <p:nvSpPr>
            <p:cNvPr id="20" name="Freeform: Shape 5">
              <a:extLst>
                <a:ext uri="{FF2B5EF4-FFF2-40B4-BE49-F238E27FC236}">
                  <a16:creationId xmlns:a16="http://schemas.microsoft.com/office/drawing/2014/main" id="{8610056D-2DF6-43C0-B7B6-7399FD050D78}"/>
                </a:ext>
              </a:extLst>
            </p:cNvPr>
            <p:cNvSpPr/>
            <p:nvPr/>
          </p:nvSpPr>
          <p:spPr>
            <a:xfrm>
              <a:off x="9674244" y="3134369"/>
              <a:ext cx="2336781"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Optimize performance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to make the most of your resources </a:t>
              </a:r>
            </a:p>
          </p:txBody>
        </p:sp>
        <p:sp>
          <p:nvSpPr>
            <p:cNvPr id="21" name="Freeform: Shape 6">
              <a:extLst>
                <a:ext uri="{FF2B5EF4-FFF2-40B4-BE49-F238E27FC236}">
                  <a16:creationId xmlns:a16="http://schemas.microsoft.com/office/drawing/2014/main" id="{118F652A-3A23-4D82-ABBB-85E0A8ECEA9D}"/>
                </a:ext>
              </a:extLst>
            </p:cNvPr>
            <p:cNvSpPr/>
            <p:nvPr/>
          </p:nvSpPr>
          <p:spPr>
            <a:xfrm>
              <a:off x="967424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Performance</a:t>
              </a:r>
            </a:p>
          </p:txBody>
        </p:sp>
        <p:cxnSp>
          <p:nvCxnSpPr>
            <p:cNvPr id="22" name="Straight Connector 21">
              <a:extLst>
                <a:ext uri="{FF2B5EF4-FFF2-40B4-BE49-F238E27FC236}">
                  <a16:creationId xmlns:a16="http://schemas.microsoft.com/office/drawing/2014/main" id="{6A668CA4-4330-429B-9511-A7E23460959C}"/>
                </a:ext>
              </a:extLst>
            </p:cNvPr>
            <p:cNvCxnSpPr>
              <a:cxnSpLocks/>
            </p:cNvCxnSpPr>
            <p:nvPr/>
          </p:nvCxnSpPr>
          <p:spPr>
            <a:xfrm>
              <a:off x="9785544" y="3073221"/>
              <a:ext cx="707464" cy="0"/>
            </a:xfrm>
            <a:prstGeom prst="line">
              <a:avLst/>
            </a:prstGeom>
            <a:noFill/>
            <a:ln w="19050" cap="flat" cmpd="sng" algn="ctr">
              <a:solidFill>
                <a:srgbClr val="0D0D0D"/>
              </a:solidFill>
              <a:prstDash val="solid"/>
              <a:headEnd type="none"/>
              <a:tailEnd type="none"/>
            </a:ln>
            <a:effectLst/>
          </p:spPr>
        </p:cxnSp>
        <p:pic>
          <p:nvPicPr>
            <p:cNvPr id="35" name="Picture 34">
              <a:extLst>
                <a:ext uri="{FF2B5EF4-FFF2-40B4-BE49-F238E27FC236}">
                  <a16:creationId xmlns:a16="http://schemas.microsoft.com/office/drawing/2014/main" id="{B8F2556C-6FC2-4488-A9E3-4D6A0B0280F8}"/>
                </a:ext>
              </a:extLst>
            </p:cNvPr>
            <p:cNvPicPr>
              <a:picLocks noChangeAspect="1"/>
            </p:cNvPicPr>
            <p:nvPr/>
          </p:nvPicPr>
          <p:blipFill>
            <a:blip r:embed="rId4"/>
            <a:stretch>
              <a:fillRect/>
            </a:stretch>
          </p:blipFill>
          <p:spPr>
            <a:xfrm>
              <a:off x="9785570" y="1967431"/>
              <a:ext cx="510571" cy="383139"/>
            </a:xfrm>
            <a:prstGeom prst="rect">
              <a:avLst/>
            </a:prstGeom>
          </p:spPr>
        </p:pic>
      </p:grpSp>
      <p:grpSp>
        <p:nvGrpSpPr>
          <p:cNvPr id="57" name="Group 56">
            <a:extLst>
              <a:ext uri="{FF2B5EF4-FFF2-40B4-BE49-F238E27FC236}">
                <a16:creationId xmlns:a16="http://schemas.microsoft.com/office/drawing/2014/main" id="{9BF4F415-EF41-4147-8589-68F98C76B259}"/>
              </a:ext>
            </a:extLst>
          </p:cNvPr>
          <p:cNvGrpSpPr/>
          <p:nvPr/>
        </p:nvGrpSpPr>
        <p:grpSpPr>
          <a:xfrm>
            <a:off x="980886" y="2427841"/>
            <a:ext cx="2109155" cy="1947197"/>
            <a:chOff x="980886" y="2014538"/>
            <a:chExt cx="2109155" cy="1947197"/>
          </a:xfrm>
        </p:grpSpPr>
        <p:sp>
          <p:nvSpPr>
            <p:cNvPr id="25" name="Freeform: Shape 5">
              <a:extLst>
                <a:ext uri="{FF2B5EF4-FFF2-40B4-BE49-F238E27FC236}">
                  <a16:creationId xmlns:a16="http://schemas.microsoft.com/office/drawing/2014/main" id="{79C533D7-D937-4FD5-A50D-6D9779F80A20}"/>
                </a:ext>
              </a:extLst>
            </p:cNvPr>
            <p:cNvSpPr/>
            <p:nvPr/>
          </p:nvSpPr>
          <p:spPr>
            <a:xfrm>
              <a:off x="980886" y="3134369"/>
              <a:ext cx="2109155"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0D0D0D"/>
                  </a:solidFill>
                  <a:effectLst/>
                  <a:uLnTx/>
                  <a:uFillTx/>
                  <a:latin typeface="Segoe UI"/>
                  <a:ea typeface="+mn-ea"/>
                  <a:cs typeface="+mn-cs"/>
                </a:rPr>
                <a:t>Maximize the return</a:t>
              </a:r>
              <a:br>
                <a:rPr kumimoji="0" lang="en-US" sz="1400" b="0" i="0" u="none" strike="noStrike" kern="0" cap="none" spc="0" normalizeH="0" baseline="0" noProof="0">
                  <a:ln>
                    <a:noFill/>
                  </a:ln>
                  <a:solidFill>
                    <a:srgbClr val="0D0D0D"/>
                  </a:solidFill>
                  <a:effectLst/>
                  <a:uLnTx/>
                  <a:uFillTx/>
                  <a:latin typeface="Segoe UI"/>
                  <a:ea typeface="+mn-ea"/>
                  <a:cs typeface="+mn-cs"/>
                </a:rPr>
              </a:br>
              <a:r>
                <a:rPr kumimoji="0" lang="en-US" sz="1400" b="0" i="0" u="none" strike="noStrike" kern="0" cap="none" spc="0" normalizeH="0" baseline="0" noProof="0">
                  <a:ln>
                    <a:noFill/>
                  </a:ln>
                  <a:solidFill>
                    <a:srgbClr val="0D0D0D"/>
                  </a:solidFill>
                  <a:effectLst/>
                  <a:uLnTx/>
                  <a:uFillTx/>
                  <a:latin typeface="Segoe UI"/>
                  <a:ea typeface="+mn-ea"/>
                  <a:cs typeface="+mn-cs"/>
                </a:rPr>
                <a:t>of your IT budget investment</a:t>
              </a:r>
            </a:p>
          </p:txBody>
        </p:sp>
        <p:sp>
          <p:nvSpPr>
            <p:cNvPr id="26" name="Freeform: Shape 6">
              <a:extLst>
                <a:ext uri="{FF2B5EF4-FFF2-40B4-BE49-F238E27FC236}">
                  <a16:creationId xmlns:a16="http://schemas.microsoft.com/office/drawing/2014/main" id="{5E17E166-B9AF-470B-BE52-908986EC952B}"/>
                </a:ext>
              </a:extLst>
            </p:cNvPr>
            <p:cNvSpPr/>
            <p:nvPr/>
          </p:nvSpPr>
          <p:spPr>
            <a:xfrm>
              <a:off x="980886"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Cost</a:t>
              </a:r>
            </a:p>
          </p:txBody>
        </p:sp>
        <p:cxnSp>
          <p:nvCxnSpPr>
            <p:cNvPr id="27" name="Straight Connector 26">
              <a:extLst>
                <a:ext uri="{FF2B5EF4-FFF2-40B4-BE49-F238E27FC236}">
                  <a16:creationId xmlns:a16="http://schemas.microsoft.com/office/drawing/2014/main" id="{D7C5F700-681B-495D-A3C2-AA2A37BF18A4}"/>
                </a:ext>
              </a:extLst>
            </p:cNvPr>
            <p:cNvCxnSpPr>
              <a:cxnSpLocks/>
            </p:cNvCxnSpPr>
            <p:nvPr/>
          </p:nvCxnSpPr>
          <p:spPr>
            <a:xfrm>
              <a:off x="1085816" y="3073221"/>
              <a:ext cx="707464" cy="0"/>
            </a:xfrm>
            <a:prstGeom prst="line">
              <a:avLst/>
            </a:prstGeom>
            <a:noFill/>
            <a:ln w="19050" cap="flat" cmpd="sng" algn="ctr">
              <a:solidFill>
                <a:srgbClr val="0D0D0D"/>
              </a:solidFill>
              <a:prstDash val="solid"/>
              <a:headEnd type="none"/>
              <a:tailEnd type="none"/>
            </a:ln>
            <a:effectLst/>
          </p:spPr>
        </p:cxnSp>
        <p:grpSp>
          <p:nvGrpSpPr>
            <p:cNvPr id="38" name="Group 37">
              <a:extLst>
                <a:ext uri="{FF2B5EF4-FFF2-40B4-BE49-F238E27FC236}">
                  <a16:creationId xmlns:a16="http://schemas.microsoft.com/office/drawing/2014/main" id="{843EC718-3B28-4D7A-BFBF-5E9DF1D86A24}"/>
                </a:ext>
              </a:extLst>
            </p:cNvPr>
            <p:cNvGrpSpPr/>
            <p:nvPr/>
          </p:nvGrpSpPr>
          <p:grpSpPr>
            <a:xfrm>
              <a:off x="1094924" y="2014538"/>
              <a:ext cx="320093" cy="288925"/>
              <a:chOff x="1094924" y="2027005"/>
              <a:chExt cx="320093" cy="288925"/>
            </a:xfrm>
          </p:grpSpPr>
          <p:sp>
            <p:nvSpPr>
              <p:cNvPr id="36" name="Freeform 11">
                <a:extLst>
                  <a:ext uri="{FF2B5EF4-FFF2-40B4-BE49-F238E27FC236}">
                    <a16:creationId xmlns:a16="http://schemas.microsoft.com/office/drawing/2014/main" id="{D4F9749D-B81F-4FA8-9DD0-2C04B4CD5C5F}"/>
                  </a:ext>
                </a:extLst>
              </p:cNvPr>
              <p:cNvSpPr>
                <a:spLocks noEditPoints="1"/>
              </p:cNvSpPr>
              <p:nvPr/>
            </p:nvSpPr>
            <p:spPr bwMode="auto">
              <a:xfrm>
                <a:off x="1094924"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0448625B-FF29-40E1-AE5F-99F26898C0E8}"/>
                  </a:ext>
                </a:extLst>
              </p:cNvPr>
              <p:cNvSpPr>
                <a:spLocks noEditPoints="1"/>
              </p:cNvSpPr>
              <p:nvPr/>
            </p:nvSpPr>
            <p:spPr bwMode="auto">
              <a:xfrm>
                <a:off x="1267379"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F08C7F39-CD19-4056-981E-D8315D2145B6}"/>
              </a:ext>
            </a:extLst>
          </p:cNvPr>
          <p:cNvGrpSpPr/>
          <p:nvPr/>
        </p:nvGrpSpPr>
        <p:grpSpPr>
          <a:xfrm>
            <a:off x="3803668" y="2346084"/>
            <a:ext cx="2103147" cy="2028954"/>
            <a:chOff x="3803668" y="1932781"/>
            <a:chExt cx="2103147" cy="2028954"/>
          </a:xfrm>
        </p:grpSpPr>
        <p:sp>
          <p:nvSpPr>
            <p:cNvPr id="10" name="Freeform: Shape 5">
              <a:extLst>
                <a:ext uri="{FF2B5EF4-FFF2-40B4-BE49-F238E27FC236}">
                  <a16:creationId xmlns:a16="http://schemas.microsoft.com/office/drawing/2014/main" id="{57E68718-9E5D-47EF-9D85-07CE568D9863}"/>
                </a:ext>
              </a:extLst>
            </p:cNvPr>
            <p:cNvSpPr/>
            <p:nvPr/>
          </p:nvSpPr>
          <p:spPr>
            <a:xfrm>
              <a:off x="3803669" y="3134369"/>
              <a:ext cx="2103146"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Improve the availability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of your business-critical applications</a:t>
              </a:r>
            </a:p>
          </p:txBody>
        </p:sp>
        <p:sp>
          <p:nvSpPr>
            <p:cNvPr id="11" name="Freeform: Shape 6">
              <a:extLst>
                <a:ext uri="{FF2B5EF4-FFF2-40B4-BE49-F238E27FC236}">
                  <a16:creationId xmlns:a16="http://schemas.microsoft.com/office/drawing/2014/main" id="{E2C0B973-4BF8-4AAF-90F9-D334B34E77E8}"/>
                </a:ext>
              </a:extLst>
            </p:cNvPr>
            <p:cNvSpPr/>
            <p:nvPr/>
          </p:nvSpPr>
          <p:spPr>
            <a:xfrm>
              <a:off x="3803668"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High Availability</a:t>
              </a:r>
            </a:p>
          </p:txBody>
        </p:sp>
        <p:cxnSp>
          <p:nvCxnSpPr>
            <p:cNvPr id="12" name="Straight Connector 11">
              <a:extLst>
                <a:ext uri="{FF2B5EF4-FFF2-40B4-BE49-F238E27FC236}">
                  <a16:creationId xmlns:a16="http://schemas.microsoft.com/office/drawing/2014/main" id="{287CB061-6078-4BD5-98FA-8E2DF2EEA207}"/>
                </a:ext>
              </a:extLst>
            </p:cNvPr>
            <p:cNvCxnSpPr>
              <a:cxnSpLocks/>
            </p:cNvCxnSpPr>
            <p:nvPr/>
          </p:nvCxnSpPr>
          <p:spPr>
            <a:xfrm>
              <a:off x="3908989" y="3073221"/>
              <a:ext cx="707464" cy="0"/>
            </a:xfrm>
            <a:prstGeom prst="line">
              <a:avLst/>
            </a:prstGeom>
            <a:noFill/>
            <a:ln w="19050" cap="flat" cmpd="sng" algn="ctr">
              <a:solidFill>
                <a:srgbClr val="0D0D0D"/>
              </a:solidFill>
              <a:prstDash val="solid"/>
              <a:headEnd type="none"/>
              <a:tailEnd type="none"/>
            </a:ln>
            <a:effectLst/>
          </p:spPr>
        </p:cxnSp>
        <p:grpSp>
          <p:nvGrpSpPr>
            <p:cNvPr id="50" name="Group 49">
              <a:extLst>
                <a:ext uri="{FF2B5EF4-FFF2-40B4-BE49-F238E27FC236}">
                  <a16:creationId xmlns:a16="http://schemas.microsoft.com/office/drawing/2014/main" id="{B7329511-88B7-47E8-8050-97C3AAC7428D}"/>
                </a:ext>
              </a:extLst>
            </p:cNvPr>
            <p:cNvGrpSpPr/>
            <p:nvPr/>
          </p:nvGrpSpPr>
          <p:grpSpPr>
            <a:xfrm>
              <a:off x="3894138" y="1932781"/>
              <a:ext cx="450849" cy="452438"/>
              <a:chOff x="3894138" y="1903413"/>
              <a:chExt cx="450849" cy="452438"/>
            </a:xfrm>
          </p:grpSpPr>
          <p:sp>
            <p:nvSpPr>
              <p:cNvPr id="41" name="Freeform 5">
                <a:extLst>
                  <a:ext uri="{FF2B5EF4-FFF2-40B4-BE49-F238E27FC236}">
                    <a16:creationId xmlns:a16="http://schemas.microsoft.com/office/drawing/2014/main" id="{5EC6AE99-4988-4C5A-9DEC-339702954DCE}"/>
                  </a:ext>
                </a:extLst>
              </p:cNvPr>
              <p:cNvSpPr>
                <a:spLocks/>
              </p:cNvSpPr>
              <p:nvPr/>
            </p:nvSpPr>
            <p:spPr bwMode="auto">
              <a:xfrm>
                <a:off x="4033838" y="2227263"/>
                <a:ext cx="173037" cy="12858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9952A82C-17EF-43DD-ACF2-31B20D34F457}"/>
                  </a:ext>
                </a:extLst>
              </p:cNvPr>
              <p:cNvSpPr>
                <a:spLocks/>
              </p:cNvSpPr>
              <p:nvPr/>
            </p:nvSpPr>
            <p:spPr bwMode="auto">
              <a:xfrm>
                <a:off x="4244975" y="2065338"/>
                <a:ext cx="100012" cy="128588"/>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77833DD9-64D4-4A66-B9F4-2B123CB4A3CA}"/>
                  </a:ext>
                </a:extLst>
              </p:cNvPr>
              <p:cNvSpPr>
                <a:spLocks/>
              </p:cNvSpPr>
              <p:nvPr/>
            </p:nvSpPr>
            <p:spPr bwMode="auto">
              <a:xfrm>
                <a:off x="4194175" y="1916113"/>
                <a:ext cx="130175" cy="11747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96D96667-41E6-4FC3-8458-D795F6EC0705}"/>
                  </a:ext>
                </a:extLst>
              </p:cNvPr>
              <p:cNvSpPr>
                <a:spLocks/>
              </p:cNvSpPr>
              <p:nvPr/>
            </p:nvSpPr>
            <p:spPr bwMode="auto">
              <a:xfrm>
                <a:off x="4024313" y="2065338"/>
                <a:ext cx="193675" cy="128588"/>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20004EEA-2353-4D5D-A4B3-9637F01B5BF0}"/>
                  </a:ext>
                </a:extLst>
              </p:cNvPr>
              <p:cNvSpPr>
                <a:spLocks/>
              </p:cNvSpPr>
              <p:nvPr/>
            </p:nvSpPr>
            <p:spPr bwMode="auto">
              <a:xfrm>
                <a:off x="4033838" y="1903413"/>
                <a:ext cx="173037" cy="130175"/>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EBEA2FFD-C2CA-438A-AE1D-A60CB9ED1926}"/>
                  </a:ext>
                </a:extLst>
              </p:cNvPr>
              <p:cNvSpPr>
                <a:spLocks/>
              </p:cNvSpPr>
              <p:nvPr/>
            </p:nvSpPr>
            <p:spPr bwMode="auto">
              <a:xfrm>
                <a:off x="3917950" y="1916113"/>
                <a:ext cx="128587" cy="11747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A9076A9B-572B-42A7-B33D-7A151A72DB34}"/>
                  </a:ext>
                </a:extLst>
              </p:cNvPr>
              <p:cNvSpPr>
                <a:spLocks/>
              </p:cNvSpPr>
              <p:nvPr/>
            </p:nvSpPr>
            <p:spPr bwMode="auto">
              <a:xfrm>
                <a:off x="3894138" y="2065338"/>
                <a:ext cx="101600" cy="128588"/>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01C0220A-CA18-461A-A44A-D95A25831943}"/>
                  </a:ext>
                </a:extLst>
              </p:cNvPr>
              <p:cNvSpPr>
                <a:spLocks/>
              </p:cNvSpPr>
              <p:nvPr/>
            </p:nvSpPr>
            <p:spPr bwMode="auto">
              <a:xfrm>
                <a:off x="3917950" y="2227263"/>
                <a:ext cx="128587" cy="11588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D0BCCD1-DA80-4C93-8375-67A220E0BA8B}"/>
                  </a:ext>
                </a:extLst>
              </p:cNvPr>
              <p:cNvSpPr>
                <a:spLocks/>
              </p:cNvSpPr>
              <p:nvPr/>
            </p:nvSpPr>
            <p:spPr bwMode="auto">
              <a:xfrm>
                <a:off x="4194175" y="2227263"/>
                <a:ext cx="130175" cy="11588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9" name="Group 58">
            <a:extLst>
              <a:ext uri="{FF2B5EF4-FFF2-40B4-BE49-F238E27FC236}">
                <a16:creationId xmlns:a16="http://schemas.microsoft.com/office/drawing/2014/main" id="{851639A1-DC52-421B-87C8-2940C7B5A180}"/>
              </a:ext>
            </a:extLst>
          </p:cNvPr>
          <p:cNvGrpSpPr/>
          <p:nvPr/>
        </p:nvGrpSpPr>
        <p:grpSpPr>
          <a:xfrm>
            <a:off x="6667787" y="2328622"/>
            <a:ext cx="2507744" cy="2046416"/>
            <a:chOff x="6553563" y="1915319"/>
            <a:chExt cx="2507744" cy="2046416"/>
          </a:xfrm>
        </p:grpSpPr>
        <p:sp>
          <p:nvSpPr>
            <p:cNvPr id="15" name="Freeform: Shape 5">
              <a:extLst>
                <a:ext uri="{FF2B5EF4-FFF2-40B4-BE49-F238E27FC236}">
                  <a16:creationId xmlns:a16="http://schemas.microsoft.com/office/drawing/2014/main" id="{4A521CF9-F245-42C5-9436-F66B9F5C05B8}"/>
                </a:ext>
              </a:extLst>
            </p:cNvPr>
            <p:cNvSpPr/>
            <p:nvPr/>
          </p:nvSpPr>
          <p:spPr>
            <a:xfrm>
              <a:off x="6553563" y="3134369"/>
              <a:ext cx="2507744"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Enhance protection of your Azure resources from potential security threats</a:t>
              </a:r>
            </a:p>
          </p:txBody>
        </p:sp>
        <p:sp>
          <p:nvSpPr>
            <p:cNvPr id="16" name="Freeform: Shape 6">
              <a:extLst>
                <a:ext uri="{FF2B5EF4-FFF2-40B4-BE49-F238E27FC236}">
                  <a16:creationId xmlns:a16="http://schemas.microsoft.com/office/drawing/2014/main" id="{054F1137-22D5-4313-859D-0630584EFE87}"/>
                </a:ext>
              </a:extLst>
            </p:cNvPr>
            <p:cNvSpPr/>
            <p:nvPr/>
          </p:nvSpPr>
          <p:spPr>
            <a:xfrm>
              <a:off x="655356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Security</a:t>
              </a:r>
            </a:p>
          </p:txBody>
        </p:sp>
        <p:cxnSp>
          <p:nvCxnSpPr>
            <p:cNvPr id="17" name="Straight Connector 16">
              <a:extLst>
                <a:ext uri="{FF2B5EF4-FFF2-40B4-BE49-F238E27FC236}">
                  <a16:creationId xmlns:a16="http://schemas.microsoft.com/office/drawing/2014/main" id="{EF02816E-1A44-413A-B808-1040AE640D7C}"/>
                </a:ext>
              </a:extLst>
            </p:cNvPr>
            <p:cNvCxnSpPr>
              <a:cxnSpLocks/>
            </p:cNvCxnSpPr>
            <p:nvPr/>
          </p:nvCxnSpPr>
          <p:spPr>
            <a:xfrm>
              <a:off x="6666010" y="3073221"/>
              <a:ext cx="707464" cy="0"/>
            </a:xfrm>
            <a:prstGeom prst="line">
              <a:avLst/>
            </a:prstGeom>
            <a:noFill/>
            <a:ln w="19050" cap="flat" cmpd="sng" algn="ctr">
              <a:solidFill>
                <a:srgbClr val="0D0D0D"/>
              </a:solidFill>
              <a:prstDash val="solid"/>
              <a:headEnd type="none"/>
              <a:tailEnd type="none"/>
            </a:ln>
            <a:effectLst/>
          </p:spPr>
        </p:cxnSp>
        <p:sp>
          <p:nvSpPr>
            <p:cNvPr id="52" name="AutoShape 15">
              <a:extLst>
                <a:ext uri="{FF2B5EF4-FFF2-40B4-BE49-F238E27FC236}">
                  <a16:creationId xmlns:a16="http://schemas.microsoft.com/office/drawing/2014/main" id="{6EDF42AF-70D4-45B9-B45B-E1120566F054}"/>
                </a:ext>
              </a:extLst>
            </p:cNvPr>
            <p:cNvSpPr>
              <a:spLocks noChangeAspect="1" noChangeArrowheads="1" noTextEdit="1"/>
            </p:cNvSpPr>
            <p:nvPr/>
          </p:nvSpPr>
          <p:spPr bwMode="auto">
            <a:xfrm>
              <a:off x="6635750" y="1915319"/>
              <a:ext cx="4889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C3D17C18-B20F-44F7-94CD-DBD6EF97D29A}"/>
                </a:ext>
              </a:extLst>
            </p:cNvPr>
            <p:cNvGrpSpPr/>
            <p:nvPr/>
          </p:nvGrpSpPr>
          <p:grpSpPr>
            <a:xfrm>
              <a:off x="6665913" y="1957387"/>
              <a:ext cx="444500" cy="403226"/>
              <a:chOff x="6665913" y="1971675"/>
              <a:chExt cx="444500" cy="403226"/>
            </a:xfrm>
          </p:grpSpPr>
          <p:sp>
            <p:nvSpPr>
              <p:cNvPr id="53" name="Freeform 17">
                <a:extLst>
                  <a:ext uri="{FF2B5EF4-FFF2-40B4-BE49-F238E27FC236}">
                    <a16:creationId xmlns:a16="http://schemas.microsoft.com/office/drawing/2014/main" id="{D6AE5D33-707A-4CF1-9891-EA08A36639A6}"/>
                  </a:ext>
                </a:extLst>
              </p:cNvPr>
              <p:cNvSpPr>
                <a:spLocks/>
              </p:cNvSpPr>
              <p:nvPr/>
            </p:nvSpPr>
            <p:spPr bwMode="auto">
              <a:xfrm>
                <a:off x="6665913" y="2065338"/>
                <a:ext cx="444500" cy="252413"/>
              </a:xfrm>
              <a:custGeom>
                <a:avLst/>
                <a:gdLst>
                  <a:gd name="T0" fmla="*/ 165 w 374"/>
                  <a:gd name="T1" fmla="*/ 166 h 213"/>
                  <a:gd name="T2" fmla="*/ 165 w 374"/>
                  <a:gd name="T3" fmla="*/ 166 h 213"/>
                  <a:gd name="T4" fmla="*/ 160 w 374"/>
                  <a:gd name="T5" fmla="*/ 131 h 213"/>
                  <a:gd name="T6" fmla="*/ 160 w 374"/>
                  <a:gd name="T7" fmla="*/ 74 h 213"/>
                  <a:gd name="T8" fmla="*/ 200 w 374"/>
                  <a:gd name="T9" fmla="*/ 69 h 213"/>
                  <a:gd name="T10" fmla="*/ 237 w 374"/>
                  <a:gd name="T11" fmla="*/ 53 h 213"/>
                  <a:gd name="T12" fmla="*/ 258 w 374"/>
                  <a:gd name="T13" fmla="*/ 43 h 213"/>
                  <a:gd name="T14" fmla="*/ 280 w 374"/>
                  <a:gd name="T15" fmla="*/ 40 h 213"/>
                  <a:gd name="T16" fmla="*/ 303 w 374"/>
                  <a:gd name="T17" fmla="*/ 43 h 213"/>
                  <a:gd name="T18" fmla="*/ 323 w 374"/>
                  <a:gd name="T19" fmla="*/ 53 h 213"/>
                  <a:gd name="T20" fmla="*/ 360 w 374"/>
                  <a:gd name="T21" fmla="*/ 69 h 213"/>
                  <a:gd name="T22" fmla="*/ 374 w 374"/>
                  <a:gd name="T23" fmla="*/ 72 h 213"/>
                  <a:gd name="T24" fmla="*/ 374 w 374"/>
                  <a:gd name="T25" fmla="*/ 0 h 213"/>
                  <a:gd name="T26" fmla="*/ 0 w 374"/>
                  <a:gd name="T27" fmla="*/ 0 h 213"/>
                  <a:gd name="T28" fmla="*/ 0 w 374"/>
                  <a:gd name="T29" fmla="*/ 213 h 213"/>
                  <a:gd name="T30" fmla="*/ 187 w 374"/>
                  <a:gd name="T31" fmla="*/ 213 h 213"/>
                  <a:gd name="T32" fmla="*/ 178 w 374"/>
                  <a:gd name="T33" fmla="*/ 198 h 213"/>
                  <a:gd name="T34" fmla="*/ 165 w 374"/>
                  <a:gd name="T35" fmla="*/ 16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213">
                    <a:moveTo>
                      <a:pt x="165" y="166"/>
                    </a:moveTo>
                    <a:lnTo>
                      <a:pt x="165" y="166"/>
                    </a:lnTo>
                    <a:cubicBezTo>
                      <a:pt x="162" y="155"/>
                      <a:pt x="160" y="143"/>
                      <a:pt x="160" y="131"/>
                    </a:cubicBezTo>
                    <a:lnTo>
                      <a:pt x="160" y="74"/>
                    </a:lnTo>
                    <a:cubicBezTo>
                      <a:pt x="174" y="74"/>
                      <a:pt x="187" y="72"/>
                      <a:pt x="200" y="69"/>
                    </a:cubicBezTo>
                    <a:cubicBezTo>
                      <a:pt x="213" y="66"/>
                      <a:pt x="225" y="60"/>
                      <a:pt x="237" y="53"/>
                    </a:cubicBezTo>
                    <a:cubicBezTo>
                      <a:pt x="244" y="48"/>
                      <a:pt x="251" y="45"/>
                      <a:pt x="258" y="43"/>
                    </a:cubicBezTo>
                    <a:cubicBezTo>
                      <a:pt x="264" y="41"/>
                      <a:pt x="272" y="40"/>
                      <a:pt x="280" y="40"/>
                    </a:cubicBezTo>
                    <a:cubicBezTo>
                      <a:pt x="289" y="40"/>
                      <a:pt x="296" y="41"/>
                      <a:pt x="303" y="43"/>
                    </a:cubicBezTo>
                    <a:cubicBezTo>
                      <a:pt x="309" y="45"/>
                      <a:pt x="316" y="48"/>
                      <a:pt x="323" y="53"/>
                    </a:cubicBezTo>
                    <a:cubicBezTo>
                      <a:pt x="335" y="60"/>
                      <a:pt x="347" y="66"/>
                      <a:pt x="360" y="69"/>
                    </a:cubicBezTo>
                    <a:cubicBezTo>
                      <a:pt x="364" y="70"/>
                      <a:pt x="369" y="71"/>
                      <a:pt x="374" y="72"/>
                    </a:cubicBezTo>
                    <a:lnTo>
                      <a:pt x="374" y="0"/>
                    </a:lnTo>
                    <a:lnTo>
                      <a:pt x="0" y="0"/>
                    </a:lnTo>
                    <a:lnTo>
                      <a:pt x="0" y="213"/>
                    </a:lnTo>
                    <a:lnTo>
                      <a:pt x="187" y="213"/>
                    </a:lnTo>
                    <a:cubicBezTo>
                      <a:pt x="184" y="208"/>
                      <a:pt x="181" y="203"/>
                      <a:pt x="178" y="198"/>
                    </a:cubicBezTo>
                    <a:cubicBezTo>
                      <a:pt x="173" y="188"/>
                      <a:pt x="168" y="177"/>
                      <a:pt x="165" y="16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92222F4E-E2D9-46E7-9928-45B5BED83AE0}"/>
                  </a:ext>
                </a:extLst>
              </p:cNvPr>
              <p:cNvSpPr>
                <a:spLocks/>
              </p:cNvSpPr>
              <p:nvPr/>
            </p:nvSpPr>
            <p:spPr bwMode="auto">
              <a:xfrm>
                <a:off x="6665913" y="1971675"/>
                <a:ext cx="442913" cy="61913"/>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4DE6FC8B-5A34-4CF1-8CBA-66AFD92F440D}"/>
                  </a:ext>
                </a:extLst>
              </p:cNvPr>
              <p:cNvSpPr>
                <a:spLocks/>
              </p:cNvSpPr>
              <p:nvPr/>
            </p:nvSpPr>
            <p:spPr bwMode="auto">
              <a:xfrm>
                <a:off x="6888163" y="2144713"/>
                <a:ext cx="220663" cy="230188"/>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929110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1+#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1+#ppt_w/2"/>
                                          </p:val>
                                        </p:tav>
                                        <p:tav tm="100000">
                                          <p:val>
                                            <p:strVal val="#ppt_x"/>
                                          </p:val>
                                        </p:tav>
                                      </p:tavLst>
                                    </p:anim>
                                    <p:anim calcmode="lin" valueType="num">
                                      <p:cBhvr additive="base">
                                        <p:cTn id="16" dur="50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1+#ppt_w/2"/>
                                          </p:val>
                                        </p:tav>
                                        <p:tav tm="100000">
                                          <p:val>
                                            <p:strVal val="#ppt_x"/>
                                          </p:val>
                                        </p:tav>
                                      </p:tavLst>
                                    </p:anim>
                                    <p:anim calcmode="lin" valueType="num">
                                      <p:cBhvr additive="base">
                                        <p:cTn id="20" dur="500" fill="hold"/>
                                        <p:tgtEl>
                                          <p:spTgt spid="6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1750"/>
                            </p:stCondLst>
                            <p:childTnLst>
                              <p:par>
                                <p:cTn id="26" presetID="42" presetClass="entr" presetSubtype="0" fill="hold" grpId="0" nodeType="after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Effect transition="in" filter="fade">
                                      <p:cBhvr>
                                        <p:cTn id="28" dur="750"/>
                                        <p:tgtEl>
                                          <p:spTgt spid="28">
                                            <p:txEl>
                                              <p:pRg st="0" end="0"/>
                                            </p:txEl>
                                          </p:spTgt>
                                        </p:tgtEl>
                                      </p:cBhvr>
                                    </p:animEffect>
                                    <p:anim calcmode="lin" valueType="num">
                                      <p:cBhvr>
                                        <p:cTn id="29" dur="75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0" dur="75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28">
                                            <p:txEl>
                                              <p:pRg st="1" end="1"/>
                                            </p:txEl>
                                          </p:spTgt>
                                        </p:tgtEl>
                                        <p:attrNameLst>
                                          <p:attrName>style.visibility</p:attrName>
                                        </p:attrNameLst>
                                      </p:cBhvr>
                                      <p:to>
                                        <p:strVal val="visible"/>
                                      </p:to>
                                    </p:set>
                                    <p:animEffect transition="in" filter="fade">
                                      <p:cBhvr>
                                        <p:cTn id="34" dur="750"/>
                                        <p:tgtEl>
                                          <p:spTgt spid="28">
                                            <p:txEl>
                                              <p:pRg st="1" end="1"/>
                                            </p:txEl>
                                          </p:spTgt>
                                        </p:tgtEl>
                                      </p:cBhvr>
                                    </p:animEffect>
                                    <p:anim calcmode="lin" valueType="num">
                                      <p:cBhvr>
                                        <p:cTn id="35" dur="75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36" dur="750" fill="hold"/>
                                        <p:tgtEl>
                                          <p:spTgt spid="2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uiExpand="1" build="p" bldLvl="5"/>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CA22D-7532-4B7C-837F-836B7B7BECCD}"/>
              </a:ext>
            </a:extLst>
          </p:cNvPr>
          <p:cNvSpPr>
            <a:spLocks noGrp="1"/>
          </p:cNvSpPr>
          <p:nvPr>
            <p:ph type="title"/>
          </p:nvPr>
        </p:nvSpPr>
        <p:spPr/>
        <p:txBody>
          <a:bodyPr/>
          <a:lstStyle/>
          <a:p>
            <a:r>
              <a:rPr lang="en-US" dirty="0"/>
              <a:t>Azure cost management</a:t>
            </a:r>
            <a:br>
              <a:rPr lang="en-US" dirty="0"/>
            </a:br>
            <a:r>
              <a:rPr lang="en-US" dirty="0"/>
              <a:t>demo &amp; challenge</a:t>
            </a:r>
            <a:endParaRPr lang="sv-SE" dirty="0"/>
          </a:p>
        </p:txBody>
      </p:sp>
      <p:sp>
        <p:nvSpPr>
          <p:cNvPr id="4" name="Text Placeholder 3">
            <a:extLst>
              <a:ext uri="{FF2B5EF4-FFF2-40B4-BE49-F238E27FC236}">
                <a16:creationId xmlns:a16="http://schemas.microsoft.com/office/drawing/2014/main" id="{C8A6568D-C2E5-49F2-B811-B835406EB49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8156551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Resource Graph </a:t>
            </a:r>
          </a:p>
        </p:txBody>
      </p:sp>
      <p:sp>
        <p:nvSpPr>
          <p:cNvPr id="6" name="Text Placeholder 5"/>
          <p:cNvSpPr>
            <a:spLocks noGrp="1"/>
          </p:cNvSpPr>
          <p:nvPr>
            <p:ph type="body" sz="quarter" idx="10"/>
          </p:nvPr>
        </p:nvSpPr>
        <p:spPr>
          <a:xfrm>
            <a:off x="584563" y="1309598"/>
            <a:ext cx="11016957" cy="276999"/>
          </a:xfrm>
        </p:spPr>
        <p:txBody>
          <a:bodyPr/>
          <a:lstStyle/>
          <a:p>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Query</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explore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&amp;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analyze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cloud resources at scale</a:t>
            </a:r>
            <a:endParaRPr lang="en-US" sz="1800"/>
          </a:p>
        </p:txBody>
      </p:sp>
      <p:pic>
        <p:nvPicPr>
          <p:cNvPr id="2050" name="Picture 2">
            <a:extLst>
              <a:ext uri="{FF2B5EF4-FFF2-40B4-BE49-F238E27FC236}">
                <a16:creationId xmlns:a16="http://schemas.microsoft.com/office/drawing/2014/main" id="{AA3E6AB3-BF81-45EB-9DD0-65DC5986A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708" y="596737"/>
            <a:ext cx="542848" cy="542848"/>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DBF24F6-29D1-423D-97B0-7D106D7762D6}"/>
              </a:ext>
            </a:extLst>
          </p:cNvPr>
          <p:cNvSpPr txBox="1"/>
          <p:nvPr/>
        </p:nvSpPr>
        <p:spPr>
          <a:xfrm>
            <a:off x="596799" y="4763285"/>
            <a:ext cx="3943036" cy="685013"/>
          </a:xfrm>
          <a:prstGeom prst="rect">
            <a:avLst/>
          </a:prstGeom>
          <a:noFill/>
        </p:spPr>
        <p:txBody>
          <a:bodyPr wrap="square" lIns="179235" tIns="143388" rIns="179235" bIns="143388" rtlCol="0">
            <a:spAutoFit/>
          </a:bodyPr>
          <a:lstStyle/>
          <a:p>
            <a:pPr defTabSz="913910">
              <a:lnSpc>
                <a:spcPct val="90000"/>
              </a:lnSpc>
              <a:defRPr/>
            </a:pPr>
            <a:r>
              <a:rPr lang="en-US" sz="1400">
                <a:solidFill>
                  <a:srgbClr val="1A1A1A"/>
                </a:solidFill>
                <a:latin typeface="Segoe UI" panose="020B0502040204020203" pitchFamily="34" charset="0"/>
                <a:cs typeface="Segoe UI" panose="020B0502040204020203" pitchFamily="34" charset="0"/>
              </a:rPr>
              <a:t>Perform fast ad hoc </a:t>
            </a:r>
            <a:r>
              <a:rPr lang="en-US" sz="1400">
                <a:solidFill>
                  <a:srgbClr val="1A1A1A"/>
                </a:solidFill>
                <a:latin typeface="Segoe UI Semibold" panose="020B0702040204020203" pitchFamily="34" charset="0"/>
                <a:cs typeface="Segoe UI Semibold" panose="020B0702040204020203" pitchFamily="34" charset="0"/>
              </a:rPr>
              <a:t>exploration</a:t>
            </a:r>
            <a:r>
              <a:rPr lang="en-US" sz="1400">
                <a:solidFill>
                  <a:srgbClr val="1A1A1A"/>
                </a:solidFill>
                <a:latin typeface="Segoe UI" panose="020B0502040204020203" pitchFamily="34" charset="0"/>
                <a:cs typeface="Segoe UI" panose="020B0502040204020203" pitchFamily="34" charset="0"/>
              </a:rPr>
              <a:t> in large cloud environment</a:t>
            </a:r>
            <a:endParaRPr lang="en-US" sz="1371">
              <a:solidFill>
                <a:srgbClr val="353535"/>
              </a:solidFill>
              <a:latin typeface="Segoe UI"/>
              <a:cs typeface="Segoe UI" panose="020B0502040204020203" pitchFamily="34" charset="0"/>
            </a:endParaRPr>
          </a:p>
        </p:txBody>
      </p:sp>
      <p:cxnSp>
        <p:nvCxnSpPr>
          <p:cNvPr id="63" name="Straight Connector 62">
            <a:extLst>
              <a:ext uri="{FF2B5EF4-FFF2-40B4-BE49-F238E27FC236}">
                <a16:creationId xmlns:a16="http://schemas.microsoft.com/office/drawing/2014/main" id="{A2A16C9A-E04F-46CA-9687-EAE49990DCB3}"/>
              </a:ext>
            </a:extLst>
          </p:cNvPr>
          <p:cNvCxnSpPr>
            <a:cxnSpLocks/>
          </p:cNvCxnSpPr>
          <p:nvPr/>
        </p:nvCxnSpPr>
        <p:spPr>
          <a:xfrm>
            <a:off x="4390186"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6" name="Group 85">
            <a:extLst>
              <a:ext uri="{FF2B5EF4-FFF2-40B4-BE49-F238E27FC236}">
                <a16:creationId xmlns:a16="http://schemas.microsoft.com/office/drawing/2014/main" id="{68767343-9446-43C1-875A-1A2404FBDAED}"/>
              </a:ext>
            </a:extLst>
          </p:cNvPr>
          <p:cNvGrpSpPr/>
          <p:nvPr/>
        </p:nvGrpSpPr>
        <p:grpSpPr>
          <a:xfrm>
            <a:off x="1508105" y="3718443"/>
            <a:ext cx="1006595" cy="940024"/>
            <a:chOff x="1589903" y="1720554"/>
            <a:chExt cx="1027070" cy="959146"/>
          </a:xfrm>
        </p:grpSpPr>
        <p:sp>
          <p:nvSpPr>
            <p:cNvPr id="87" name="cloud">
              <a:extLst>
                <a:ext uri="{FF2B5EF4-FFF2-40B4-BE49-F238E27FC236}">
                  <a16:creationId xmlns:a16="http://schemas.microsoft.com/office/drawing/2014/main" id="{225BF969-8B53-4F22-93D1-E5DCC2A6C89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88" name="Rectangle 87">
              <a:extLst>
                <a:ext uri="{FF2B5EF4-FFF2-40B4-BE49-F238E27FC236}">
                  <a16:creationId xmlns:a16="http://schemas.microsoft.com/office/drawing/2014/main" id="{1FFAF1CE-818C-4384-BD52-04C02B6B516B}"/>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A582839C-33F3-421C-AC50-BD27E68B2868}"/>
              </a:ext>
            </a:extLst>
          </p:cNvPr>
          <p:cNvGrpSpPr/>
          <p:nvPr/>
        </p:nvGrpSpPr>
        <p:grpSpPr>
          <a:xfrm>
            <a:off x="1817216" y="4026665"/>
            <a:ext cx="2489119" cy="523104"/>
            <a:chOff x="7639437" y="2063469"/>
            <a:chExt cx="2539753" cy="533745"/>
          </a:xfrm>
        </p:grpSpPr>
        <p:sp>
          <p:nvSpPr>
            <p:cNvPr id="93" name="Oval 92">
              <a:extLst>
                <a:ext uri="{FF2B5EF4-FFF2-40B4-BE49-F238E27FC236}">
                  <a16:creationId xmlns:a16="http://schemas.microsoft.com/office/drawing/2014/main" id="{3B261003-2C4C-4722-9E7B-E02E4F737E4A}"/>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magnify">
              <a:extLst>
                <a:ext uri="{FF2B5EF4-FFF2-40B4-BE49-F238E27FC236}">
                  <a16:creationId xmlns:a16="http://schemas.microsoft.com/office/drawing/2014/main" id="{3027F2F6-E50A-46A4-8190-2868018A70DF}"/>
                </a:ext>
              </a:extLst>
            </p:cNvPr>
            <p:cNvSpPr>
              <a:spLocks noChangeAspect="1" noEditPoints="1"/>
            </p:cNvSpPr>
            <p:nvPr/>
          </p:nvSpPr>
          <p:spPr bwMode="auto">
            <a:xfrm flipH="1">
              <a:off x="7639437" y="2150450"/>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cxnSp>
        <p:nvCxnSpPr>
          <p:cNvPr id="60" name="Straight Connector 59">
            <a:extLst>
              <a:ext uri="{FF2B5EF4-FFF2-40B4-BE49-F238E27FC236}">
                <a16:creationId xmlns:a16="http://schemas.microsoft.com/office/drawing/2014/main" id="{E9ACB989-29E9-426A-BF10-15D988D89BCA}"/>
              </a:ext>
            </a:extLst>
          </p:cNvPr>
          <p:cNvCxnSpPr>
            <a:cxnSpLocks/>
          </p:cNvCxnSpPr>
          <p:nvPr/>
        </p:nvCxnSpPr>
        <p:spPr>
          <a:xfrm>
            <a:off x="8084455"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 name="Group 7">
            <a:extLst>
              <a:ext uri="{FF2B5EF4-FFF2-40B4-BE49-F238E27FC236}">
                <a16:creationId xmlns:a16="http://schemas.microsoft.com/office/drawing/2014/main" id="{C386DE62-C08D-4736-AB2D-783F61A1D5A2}"/>
              </a:ext>
            </a:extLst>
          </p:cNvPr>
          <p:cNvGrpSpPr/>
          <p:nvPr/>
        </p:nvGrpSpPr>
        <p:grpSpPr>
          <a:xfrm>
            <a:off x="8183574" y="2894371"/>
            <a:ext cx="3736584" cy="2500478"/>
            <a:chOff x="4482548" y="2894294"/>
            <a:chExt cx="3737114" cy="2500833"/>
          </a:xfrm>
        </p:grpSpPr>
        <p:sp>
          <p:nvSpPr>
            <p:cNvPr id="95" name="TextBox 94">
              <a:extLst>
                <a:ext uri="{FF2B5EF4-FFF2-40B4-BE49-F238E27FC236}">
                  <a16:creationId xmlns:a16="http://schemas.microsoft.com/office/drawing/2014/main" id="{FD39E1C2-B5DB-4D83-BBF1-E0E9925CE7ED}"/>
                </a:ext>
              </a:extLst>
            </p:cNvPr>
            <p:cNvSpPr txBox="1"/>
            <p:nvPr/>
          </p:nvSpPr>
          <p:spPr>
            <a:xfrm>
              <a:off x="4647021" y="4717968"/>
              <a:ext cx="3551534" cy="677159"/>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Ability to </a:t>
              </a:r>
              <a:r>
                <a:rPr lang="en-US" sz="1371" b="1" kern="0">
                  <a:solidFill>
                    <a:srgbClr val="353535"/>
                  </a:solidFill>
                </a:rPr>
                <a:t>assess the impact</a:t>
              </a:r>
              <a:r>
                <a:rPr lang="en-US" sz="1371" kern="0">
                  <a:solidFill>
                    <a:srgbClr val="353535"/>
                  </a:solidFill>
                </a:rPr>
                <a:t> of applying policies in vast cloud environment</a:t>
              </a:r>
            </a:p>
          </p:txBody>
        </p:sp>
        <p:grpSp>
          <p:nvGrpSpPr>
            <p:cNvPr id="51" name="Group 50">
              <a:extLst>
                <a:ext uri="{FF2B5EF4-FFF2-40B4-BE49-F238E27FC236}">
                  <a16:creationId xmlns:a16="http://schemas.microsoft.com/office/drawing/2014/main" id="{8CC45EAC-5CF2-4A67-A801-3724F1889854}"/>
                </a:ext>
              </a:extLst>
            </p:cNvPr>
            <p:cNvGrpSpPr/>
            <p:nvPr/>
          </p:nvGrpSpPr>
          <p:grpSpPr>
            <a:xfrm>
              <a:off x="5877045" y="3718482"/>
              <a:ext cx="1006737" cy="940156"/>
              <a:chOff x="1589903" y="1720554"/>
              <a:chExt cx="1027070" cy="959146"/>
            </a:xfrm>
          </p:grpSpPr>
          <p:sp>
            <p:nvSpPr>
              <p:cNvPr id="52" name="cloud">
                <a:extLst>
                  <a:ext uri="{FF2B5EF4-FFF2-40B4-BE49-F238E27FC236}">
                    <a16:creationId xmlns:a16="http://schemas.microsoft.com/office/drawing/2014/main" id="{FCCB1AFB-E286-4A1E-8B9D-BE1B98ADDFDD}"/>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58" name="Rectangle 57">
                <a:extLst>
                  <a:ext uri="{FF2B5EF4-FFF2-40B4-BE49-F238E27FC236}">
                    <a16:creationId xmlns:a16="http://schemas.microsoft.com/office/drawing/2014/main" id="{CA3D3F29-D869-4E0C-B471-C5F2D8A309E3}"/>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100" name="Picture 4" descr="Finger, Click, Gesture, Impact, touch, multi touch, tap Icon">
              <a:extLst>
                <a:ext uri="{FF2B5EF4-FFF2-40B4-BE49-F238E27FC236}">
                  <a16:creationId xmlns:a16="http://schemas.microsoft.com/office/drawing/2014/main" id="{C3ACD85C-A877-4693-AC73-26BDE643E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6369" y="4015740"/>
              <a:ext cx="831894" cy="561166"/>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5A15D38D-6483-4E2D-80C6-9BD0B347F8BB}"/>
                </a:ext>
              </a:extLst>
            </p:cNvPr>
            <p:cNvSpPr/>
            <p:nvPr/>
          </p:nvSpPr>
          <p:spPr bwMode="auto">
            <a:xfrm>
              <a:off x="4482548" y="2894294"/>
              <a:ext cx="3737114"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Impact Assessment</a:t>
              </a:r>
            </a:p>
          </p:txBody>
        </p:sp>
      </p:grpSp>
      <p:sp>
        <p:nvSpPr>
          <p:cNvPr id="84" name="Rectangle 83">
            <a:extLst>
              <a:ext uri="{FF2B5EF4-FFF2-40B4-BE49-F238E27FC236}">
                <a16:creationId xmlns:a16="http://schemas.microsoft.com/office/drawing/2014/main" id="{A8422D7D-8F3C-4795-89F9-9DCEC6EDE5E8}"/>
              </a:ext>
            </a:extLst>
          </p:cNvPr>
          <p:cNvSpPr/>
          <p:nvPr/>
        </p:nvSpPr>
        <p:spPr bwMode="auto">
          <a:xfrm>
            <a:off x="346058" y="2894371"/>
            <a:ext cx="3943039" cy="56108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Explore </a:t>
            </a:r>
          </a:p>
        </p:txBody>
      </p:sp>
      <p:grpSp>
        <p:nvGrpSpPr>
          <p:cNvPr id="32" name="Group 31">
            <a:extLst>
              <a:ext uri="{FF2B5EF4-FFF2-40B4-BE49-F238E27FC236}">
                <a16:creationId xmlns:a16="http://schemas.microsoft.com/office/drawing/2014/main" id="{201E583D-2F97-4BF7-8B7E-4550273BF8F2}"/>
              </a:ext>
            </a:extLst>
          </p:cNvPr>
          <p:cNvGrpSpPr/>
          <p:nvPr/>
        </p:nvGrpSpPr>
        <p:grpSpPr>
          <a:xfrm>
            <a:off x="4537217" y="2894371"/>
            <a:ext cx="3479971" cy="2508428"/>
            <a:chOff x="8413370" y="2894294"/>
            <a:chExt cx="3480465" cy="2508784"/>
          </a:xfrm>
        </p:grpSpPr>
        <p:sp>
          <p:nvSpPr>
            <p:cNvPr id="33" name="TextBox 32">
              <a:extLst>
                <a:ext uri="{FF2B5EF4-FFF2-40B4-BE49-F238E27FC236}">
                  <a16:creationId xmlns:a16="http://schemas.microsoft.com/office/drawing/2014/main" id="{024B92AE-7D7E-43DC-ADEF-15512B4251DF}"/>
                </a:ext>
              </a:extLst>
            </p:cNvPr>
            <p:cNvSpPr txBox="1"/>
            <p:nvPr/>
          </p:nvSpPr>
          <p:spPr>
            <a:xfrm>
              <a:off x="8480172" y="4717968"/>
              <a:ext cx="3413663" cy="685110"/>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400">
                  <a:solidFill>
                    <a:srgbClr val="1A1A1A"/>
                  </a:solidFill>
                </a:rPr>
                <a:t>Query &amp; analyze across all of your cloud resources at scale in seconds</a:t>
              </a:r>
              <a:endParaRPr lang="en-US" sz="1371" b="1" kern="0">
                <a:solidFill>
                  <a:srgbClr val="353535"/>
                </a:solidFill>
              </a:endParaRPr>
            </a:p>
          </p:txBody>
        </p:sp>
        <p:sp>
          <p:nvSpPr>
            <p:cNvPr id="34" name="Rectangle 33">
              <a:extLst>
                <a:ext uri="{FF2B5EF4-FFF2-40B4-BE49-F238E27FC236}">
                  <a16:creationId xmlns:a16="http://schemas.microsoft.com/office/drawing/2014/main" id="{EF181D7F-72AE-49BF-8A69-526C1607D503}"/>
                </a:ext>
              </a:extLst>
            </p:cNvPr>
            <p:cNvSpPr/>
            <p:nvPr/>
          </p:nvSpPr>
          <p:spPr bwMode="auto">
            <a:xfrm>
              <a:off x="8413370" y="2894294"/>
              <a:ext cx="3413663"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Query &amp; Analyze</a:t>
              </a:r>
            </a:p>
          </p:txBody>
        </p:sp>
      </p:grpSp>
      <p:sp>
        <p:nvSpPr>
          <p:cNvPr id="3" name="Rectangle 2">
            <a:extLst>
              <a:ext uri="{FF2B5EF4-FFF2-40B4-BE49-F238E27FC236}">
                <a16:creationId xmlns:a16="http://schemas.microsoft.com/office/drawing/2014/main" id="{0A0DF70D-15BA-44A4-9ED5-4EE85E8C19AF}"/>
              </a:ext>
            </a:extLst>
          </p:cNvPr>
          <p:cNvSpPr/>
          <p:nvPr/>
        </p:nvSpPr>
        <p:spPr bwMode="auto">
          <a:xfrm>
            <a:off x="1879405" y="4328985"/>
            <a:ext cx="82211" cy="66995"/>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pic>
        <p:nvPicPr>
          <p:cNvPr id="36" name="Graphic 10" descr="Bar chart">
            <a:extLst>
              <a:ext uri="{FF2B5EF4-FFF2-40B4-BE49-F238E27FC236}">
                <a16:creationId xmlns:a16="http://schemas.microsoft.com/office/drawing/2014/main" id="{3BC87A13-BD42-4A0E-9502-D678FF1A8F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2431" y="3744197"/>
            <a:ext cx="914270" cy="914270"/>
          </a:xfrm>
          <a:prstGeom prst="rect">
            <a:avLst/>
          </a:prstGeom>
        </p:spPr>
      </p:pic>
    </p:spTree>
    <p:extLst>
      <p:ext uri="{BB962C8B-B14F-4D97-AF65-F5344CB8AC3E}">
        <p14:creationId xmlns:p14="http://schemas.microsoft.com/office/powerpoint/2010/main" val="1847093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CA22D-7532-4B7C-837F-836B7B7BECCD}"/>
              </a:ext>
            </a:extLst>
          </p:cNvPr>
          <p:cNvSpPr>
            <a:spLocks noGrp="1"/>
          </p:cNvSpPr>
          <p:nvPr>
            <p:ph type="title"/>
          </p:nvPr>
        </p:nvSpPr>
        <p:spPr/>
        <p:txBody>
          <a:bodyPr/>
          <a:lstStyle/>
          <a:p>
            <a:r>
              <a:rPr lang="en-US" dirty="0"/>
              <a:t>Azure resource graph</a:t>
            </a:r>
            <a:br>
              <a:rPr lang="en-US" dirty="0"/>
            </a:br>
            <a:r>
              <a:rPr lang="en-US" dirty="0"/>
              <a:t>demo &amp; challenge</a:t>
            </a:r>
            <a:endParaRPr lang="sv-SE" dirty="0"/>
          </a:p>
        </p:txBody>
      </p:sp>
      <p:sp>
        <p:nvSpPr>
          <p:cNvPr id="4" name="Text Placeholder 3">
            <a:extLst>
              <a:ext uri="{FF2B5EF4-FFF2-40B4-BE49-F238E27FC236}">
                <a16:creationId xmlns:a16="http://schemas.microsoft.com/office/drawing/2014/main" id="{C8A6568D-C2E5-49F2-B811-B835406EB49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108530258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1905217"/>
            <a:ext cx="7466541" cy="1292621"/>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Azure Governance Lab/</a:t>
            </a:r>
            <a:r>
              <a:rPr lang="en-US" sz="3600" b="1" dirty="0" err="1">
                <a:gradFill>
                  <a:gsLst>
                    <a:gs pos="2917">
                      <a:srgbClr val="505050"/>
                    </a:gs>
                    <a:gs pos="30000">
                      <a:srgbClr val="505050"/>
                    </a:gs>
                  </a:gsLst>
                  <a:lin ang="5400000" scaled="0"/>
                </a:gradFill>
                <a:latin typeface="Segoe UI Light"/>
              </a:rPr>
              <a:t>HandsOn</a:t>
            </a:r>
            <a:r>
              <a:rPr lang="en-US" sz="3600" b="1" dirty="0">
                <a:gradFill>
                  <a:gsLst>
                    <a:gs pos="2917">
                      <a:srgbClr val="505050"/>
                    </a:gs>
                    <a:gs pos="30000">
                      <a:srgbClr val="505050"/>
                    </a:gs>
                  </a:gsLst>
                  <a:lin ang="5400000" scaled="0"/>
                </a:gradFill>
                <a:latin typeface="Segoe UI Light"/>
              </a:rPr>
              <a:t>/Hack</a:t>
            </a:r>
          </a:p>
        </p:txBody>
      </p:sp>
    </p:spTree>
    <p:extLst>
      <p:ext uri="{BB962C8B-B14F-4D97-AF65-F5344CB8AC3E}">
        <p14:creationId xmlns:p14="http://schemas.microsoft.com/office/powerpoint/2010/main" val="3724792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514D-E920-4920-8BF4-00A66640F40F}"/>
              </a:ext>
            </a:extLst>
          </p:cNvPr>
          <p:cNvSpPr>
            <a:spLocks noGrp="1"/>
          </p:cNvSpPr>
          <p:nvPr>
            <p:ph type="title"/>
          </p:nvPr>
        </p:nvSpPr>
        <p:spPr/>
        <p:txBody>
          <a:bodyPr/>
          <a:lstStyle/>
          <a:p>
            <a:r>
              <a:rPr lang="en-US">
                <a:cs typeface="Calibri Light"/>
              </a:rPr>
              <a:t>Azure Governance Practice Building</a:t>
            </a:r>
          </a:p>
        </p:txBody>
      </p:sp>
      <p:sp>
        <p:nvSpPr>
          <p:cNvPr id="3" name="Content Placeholder 2">
            <a:extLst>
              <a:ext uri="{FF2B5EF4-FFF2-40B4-BE49-F238E27FC236}">
                <a16:creationId xmlns:a16="http://schemas.microsoft.com/office/drawing/2014/main" id="{3A1CC849-4CDC-4CE4-A8BD-FE63A5AC1A49}"/>
              </a:ext>
            </a:extLst>
          </p:cNvPr>
          <p:cNvSpPr>
            <a:spLocks noGrp="1"/>
          </p:cNvSpPr>
          <p:nvPr>
            <p:ph idx="1"/>
          </p:nvPr>
        </p:nvSpPr>
        <p:spPr>
          <a:xfrm>
            <a:off x="838200" y="1690688"/>
            <a:ext cx="10515600" cy="4486275"/>
          </a:xfrm>
        </p:spPr>
        <p:txBody>
          <a:bodyPr vert="horz" lIns="91440" tIns="45720" rIns="91440" bIns="45720" rtlCol="0" anchor="t">
            <a:normAutofit fontScale="55000" lnSpcReduction="20000"/>
          </a:bodyPr>
          <a:lstStyle/>
          <a:p>
            <a:pPr>
              <a:buFont typeface="Wingdings" panose="020B0604020202020204" pitchFamily="34" charset="0"/>
              <a:buChar char="Ø"/>
            </a:pPr>
            <a:r>
              <a:rPr lang="en-US" dirty="0">
                <a:cs typeface="Calibri"/>
              </a:rPr>
              <a:t>The key questions to ask end customers would be the ones that will have them thinking along the </a:t>
            </a:r>
            <a:r>
              <a:rPr lang="en-US" b="1" dirty="0">
                <a:cs typeface="Calibri"/>
              </a:rPr>
              <a:t>areas of security, compliance and cost</a:t>
            </a:r>
            <a:r>
              <a:rPr lang="en-US" dirty="0">
                <a:cs typeface="Calibri"/>
              </a:rPr>
              <a:t> </a:t>
            </a:r>
            <a:endParaRPr lang="en-US" dirty="0"/>
          </a:p>
          <a:p>
            <a:pPr>
              <a:buFont typeface="Wingdings" panose="020B0604020202020204" pitchFamily="34" charset="0"/>
              <a:buChar char="Ø"/>
            </a:pPr>
            <a:r>
              <a:rPr lang="en-US" dirty="0">
                <a:cs typeface="Calibri"/>
              </a:rPr>
              <a:t>Are they complaint to the </a:t>
            </a:r>
            <a:r>
              <a:rPr lang="en-US" b="1" dirty="0">
                <a:cs typeface="Calibri"/>
              </a:rPr>
              <a:t>industry compliance </a:t>
            </a:r>
            <a:r>
              <a:rPr lang="en-US" dirty="0">
                <a:cs typeface="Calibri"/>
              </a:rPr>
              <a:t>requirements like </a:t>
            </a:r>
            <a:r>
              <a:rPr lang="en-US" b="1" dirty="0">
                <a:cs typeface="Calibri"/>
              </a:rPr>
              <a:t>PCI, ISO, SOC, CIS?</a:t>
            </a:r>
          </a:p>
          <a:p>
            <a:pPr>
              <a:buFont typeface="Wingdings" panose="020B0604020202020204" pitchFamily="34" charset="0"/>
              <a:buChar char="Ø"/>
            </a:pPr>
            <a:r>
              <a:rPr lang="en-US" dirty="0">
                <a:cs typeface="Calibri"/>
              </a:rPr>
              <a:t>Are they having automated triggers in place to </a:t>
            </a:r>
            <a:r>
              <a:rPr lang="en-US" b="1" dirty="0">
                <a:cs typeface="Calibri"/>
              </a:rPr>
              <a:t>alert</a:t>
            </a:r>
            <a:r>
              <a:rPr lang="en-US" dirty="0">
                <a:cs typeface="Calibri"/>
              </a:rPr>
              <a:t> them when there are security breaches, </a:t>
            </a:r>
            <a:r>
              <a:rPr lang="en-US" b="1" dirty="0">
                <a:cs typeface="Calibri"/>
              </a:rPr>
              <a:t>cost overspend </a:t>
            </a:r>
            <a:r>
              <a:rPr lang="en-US" dirty="0">
                <a:cs typeface="Calibri"/>
              </a:rPr>
              <a:t>per department, per project?</a:t>
            </a:r>
          </a:p>
          <a:p>
            <a:pPr>
              <a:buFont typeface="Wingdings" panose="020B0604020202020204" pitchFamily="34" charset="0"/>
              <a:buChar char="Ø"/>
            </a:pPr>
            <a:r>
              <a:rPr lang="en-US" dirty="0">
                <a:cs typeface="Calibri"/>
              </a:rPr>
              <a:t>Do they have </a:t>
            </a:r>
            <a:r>
              <a:rPr lang="en-US" b="1" dirty="0">
                <a:cs typeface="Calibri"/>
              </a:rPr>
              <a:t>guardrails</a:t>
            </a:r>
            <a:r>
              <a:rPr lang="en-US" dirty="0">
                <a:cs typeface="Calibri"/>
              </a:rPr>
              <a:t> to keep their Azure Environments according to the agreed upon specifications like every resource has </a:t>
            </a:r>
            <a:r>
              <a:rPr lang="en-US" b="1" dirty="0">
                <a:cs typeface="Calibri"/>
              </a:rPr>
              <a:t>department tags</a:t>
            </a:r>
            <a:r>
              <a:rPr lang="en-US" dirty="0">
                <a:cs typeface="Calibri"/>
              </a:rPr>
              <a:t>, developers can use only certain VM SKUs, only encrypted disk allowed?</a:t>
            </a:r>
          </a:p>
          <a:p>
            <a:pPr>
              <a:buFont typeface="Wingdings" panose="020B0604020202020204" pitchFamily="34" charset="0"/>
              <a:buChar char="Ø"/>
            </a:pPr>
            <a:r>
              <a:rPr lang="en-US" dirty="0">
                <a:cs typeface="Calibri"/>
              </a:rPr>
              <a:t>Have they optimized their </a:t>
            </a:r>
            <a:r>
              <a:rPr lang="en-US" b="1" dirty="0">
                <a:cs typeface="Calibri"/>
              </a:rPr>
              <a:t>Azure</a:t>
            </a:r>
            <a:r>
              <a:rPr lang="en-US" dirty="0">
                <a:cs typeface="Calibri"/>
              </a:rPr>
              <a:t> environments for cost? Example: Are they over provisioning, are there policies in place to shutdown dev VMs during night hours? </a:t>
            </a:r>
          </a:p>
          <a:p>
            <a:pPr>
              <a:buFont typeface="Wingdings" panose="020B0604020202020204" pitchFamily="34" charset="0"/>
              <a:buChar char="Ø"/>
            </a:pPr>
            <a:r>
              <a:rPr lang="en-US" dirty="0">
                <a:cs typeface="Calibri"/>
              </a:rPr>
              <a:t>How quickly can they </a:t>
            </a:r>
            <a:r>
              <a:rPr lang="en-US" b="1" dirty="0">
                <a:cs typeface="Calibri"/>
              </a:rPr>
              <a:t>create new environments </a:t>
            </a:r>
            <a:r>
              <a:rPr lang="en-US" dirty="0">
                <a:cs typeface="Calibri"/>
              </a:rPr>
              <a:t>per their specifications and needs? Is it a one click deployment for new environments?</a:t>
            </a:r>
          </a:p>
          <a:p>
            <a:pPr>
              <a:buFont typeface="Wingdings" panose="020B0604020202020204" pitchFamily="34" charset="0"/>
              <a:buChar char="Ø"/>
            </a:pPr>
            <a:r>
              <a:rPr lang="en-US" dirty="0">
                <a:cs typeface="Calibri"/>
              </a:rPr>
              <a:t>Do they have ways where they can grant Role based access?</a:t>
            </a:r>
          </a:p>
          <a:p>
            <a:endParaRPr lang="en-US" dirty="0">
              <a:cs typeface="Calibri"/>
            </a:endParaRPr>
          </a:p>
        </p:txBody>
      </p:sp>
    </p:spTree>
    <p:extLst>
      <p:ext uri="{BB962C8B-B14F-4D97-AF65-F5344CB8AC3E}">
        <p14:creationId xmlns:p14="http://schemas.microsoft.com/office/powerpoint/2010/main" val="13689835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950C-C3A0-440F-A85E-6720A6473FA3}"/>
              </a:ext>
            </a:extLst>
          </p:cNvPr>
          <p:cNvSpPr>
            <a:spLocks noGrp="1"/>
          </p:cNvSpPr>
          <p:nvPr>
            <p:ph type="title"/>
          </p:nvPr>
        </p:nvSpPr>
        <p:spPr/>
        <p:txBody>
          <a:bodyPr/>
          <a:lstStyle/>
          <a:p>
            <a:r>
              <a:rPr lang="en-US" dirty="0"/>
              <a:t>References	</a:t>
            </a:r>
          </a:p>
        </p:txBody>
      </p:sp>
      <p:sp>
        <p:nvSpPr>
          <p:cNvPr id="3" name="Text Placeholder 2">
            <a:extLst>
              <a:ext uri="{FF2B5EF4-FFF2-40B4-BE49-F238E27FC236}">
                <a16:creationId xmlns:a16="http://schemas.microsoft.com/office/drawing/2014/main" id="{AA58C04B-498A-49F8-A6F9-12FB1EE9F6BC}"/>
              </a:ext>
            </a:extLst>
          </p:cNvPr>
          <p:cNvSpPr>
            <a:spLocks noGrp="1"/>
          </p:cNvSpPr>
          <p:nvPr>
            <p:ph type="body" sz="quarter" idx="10"/>
          </p:nvPr>
        </p:nvSpPr>
        <p:spPr>
          <a:xfrm>
            <a:off x="586390" y="1434369"/>
            <a:ext cx="11018520" cy="2585323"/>
          </a:xfrm>
        </p:spPr>
        <p:txBody>
          <a:bodyPr/>
          <a:lstStyle/>
          <a:p>
            <a:r>
              <a:rPr lang="en-US" sz="2400" dirty="0"/>
              <a:t>Ignite 2018 Sessions</a:t>
            </a:r>
            <a:endParaRPr lang="en-US" sz="2400" dirty="0">
              <a:hlinkClick r:id="rId2"/>
            </a:endParaRPr>
          </a:p>
          <a:p>
            <a:pPr lvl="1"/>
            <a:r>
              <a:rPr lang="en-US" sz="1600" dirty="0">
                <a:hlinkClick r:id="rId2"/>
              </a:rPr>
              <a:t>BRK3062 - Architecting Security and Governance Across your Azure Subscriptions </a:t>
            </a:r>
            <a:r>
              <a:rPr lang="en-US" sz="1600" dirty="0"/>
              <a:t> Joseph Chan,  Satya Vel  Sep 25th </a:t>
            </a:r>
          </a:p>
          <a:p>
            <a:pPr lvl="1"/>
            <a:r>
              <a:rPr lang="en-US" sz="1600" u="sng" dirty="0">
                <a:hlinkClick r:id="rId3"/>
              </a:rPr>
              <a:t>BRK3085 - Deep dive into Implementing governance at scale through Azure Policy</a:t>
            </a:r>
            <a:r>
              <a:rPr lang="en-US" sz="1600" dirty="0"/>
              <a:t>  Liz Kim, Tigran Shahbazian  Sep</a:t>
            </a:r>
          </a:p>
          <a:p>
            <a:pPr lvl="1"/>
            <a:endParaRPr lang="en-US" sz="1600" dirty="0"/>
          </a:p>
          <a:p>
            <a:pPr lvl="1"/>
            <a:endParaRPr lang="en-US" sz="1600" dirty="0"/>
          </a:p>
          <a:p>
            <a:pPr lvl="1"/>
            <a:r>
              <a:rPr lang="en-US" sz="2400" dirty="0">
                <a:latin typeface="Segoe UI Semilight" panose="020B0402040204020203" pitchFamily="34" charset="0"/>
                <a:cs typeface="Segoe UI Semilight" panose="020B0402040204020203" pitchFamily="34" charset="0"/>
              </a:rPr>
              <a:t>Policies GitHub</a:t>
            </a:r>
          </a:p>
          <a:p>
            <a:pPr lvl="1"/>
            <a:endParaRPr lang="en-US" sz="1600" dirty="0"/>
          </a:p>
          <a:p>
            <a:pPr lvl="1"/>
            <a:endParaRPr lang="en-US" sz="1600" dirty="0"/>
          </a:p>
        </p:txBody>
      </p:sp>
    </p:spTree>
    <p:extLst>
      <p:ext uri="{BB962C8B-B14F-4D97-AF65-F5344CB8AC3E}">
        <p14:creationId xmlns:p14="http://schemas.microsoft.com/office/powerpoint/2010/main" val="3128478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CFA9-D31B-4C27-AA04-F3B820EC7B28}"/>
              </a:ext>
            </a:extLst>
          </p:cNvPr>
          <p:cNvSpPr>
            <a:spLocks noGrp="1"/>
          </p:cNvSpPr>
          <p:nvPr>
            <p:ph type="title"/>
          </p:nvPr>
        </p:nvSpPr>
        <p:spPr/>
        <p:txBody>
          <a:bodyPr/>
          <a:lstStyle/>
          <a:p>
            <a:r>
              <a:rPr lang="en-US" dirty="0">
                <a:solidFill>
                  <a:srgbClr val="90C226"/>
                </a:solidFill>
              </a:rPr>
              <a:t>Traditional Approach to Control</a:t>
            </a:r>
          </a:p>
        </p:txBody>
      </p:sp>
      <p:sp>
        <p:nvSpPr>
          <p:cNvPr id="29" name="Rectangle: Rounded Corners 28">
            <a:extLst>
              <a:ext uri="{FF2B5EF4-FFF2-40B4-BE49-F238E27FC236}">
                <a16:creationId xmlns:a16="http://schemas.microsoft.com/office/drawing/2014/main" id="{CA7E53A9-AAE8-4408-90BE-658D144329AF}"/>
              </a:ext>
            </a:extLst>
          </p:cNvPr>
          <p:cNvSpPr/>
          <p:nvPr/>
        </p:nvSpPr>
        <p:spPr bwMode="auto">
          <a:xfrm>
            <a:off x="3519487" y="3207729"/>
            <a:ext cx="6396299" cy="1176019"/>
          </a:xfrm>
          <a:prstGeom prst="roundRect">
            <a:avLst>
              <a:gd name="adj" fmla="val 50000"/>
            </a:avLst>
          </a:prstGeom>
          <a:solidFill>
            <a:srgbClr val="FFFFFF"/>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31" name="Text Placeholder 2">
            <a:extLst>
              <a:ext uri="{FF2B5EF4-FFF2-40B4-BE49-F238E27FC236}">
                <a16:creationId xmlns:a16="http://schemas.microsoft.com/office/drawing/2014/main" id="{0C58EAA6-527F-4B49-B5F7-867BCE434832}"/>
              </a:ext>
            </a:extLst>
          </p:cNvPr>
          <p:cNvSpPr txBox="1">
            <a:spLocks/>
          </p:cNvSpPr>
          <p:nvPr/>
        </p:nvSpPr>
        <p:spPr>
          <a:xfrm>
            <a:off x="477259" y="1155071"/>
            <a:ext cx="11025188"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Block Dev/Ops from directly accessing the cloud (portal/</a:t>
            </a:r>
            <a:r>
              <a:rPr kumimoji="0" lang="en-US" sz="2000" b="0" i="0" u="none" strike="noStrike" kern="1200" cap="none" spc="0" normalizeH="0" baseline="0" noProof="0" err="1">
                <a:ln>
                  <a:noFill/>
                </a:ln>
                <a:solidFill>
                  <a:srgbClr val="0078D4"/>
                </a:solidFill>
                <a:effectLst/>
                <a:uLnTx/>
                <a:uFillTx/>
                <a:latin typeface="Segoe UI"/>
                <a:ea typeface="+mn-ea"/>
                <a:cs typeface="Segoe UI Semilight" panose="020B0402040204020203" pitchFamily="34" charset="0"/>
              </a:rPr>
              <a:t>api</a:t>
            </a: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/cli) to attain control</a:t>
            </a:r>
          </a:p>
        </p:txBody>
      </p:sp>
      <p:sp>
        <p:nvSpPr>
          <p:cNvPr id="32" name="Rectangle 31">
            <a:extLst>
              <a:ext uri="{FF2B5EF4-FFF2-40B4-BE49-F238E27FC236}">
                <a16:creationId xmlns:a16="http://schemas.microsoft.com/office/drawing/2014/main" id="{710318D8-7B3D-4561-8D84-104DF2ED70B2}"/>
              </a:ext>
            </a:extLst>
          </p:cNvPr>
          <p:cNvSpPr/>
          <p:nvPr/>
        </p:nvSpPr>
        <p:spPr bwMode="auto">
          <a:xfrm>
            <a:off x="836958" y="3320412"/>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cxnSp>
        <p:nvCxnSpPr>
          <p:cNvPr id="33" name="Straight Connector 32">
            <a:extLst>
              <a:ext uri="{FF2B5EF4-FFF2-40B4-BE49-F238E27FC236}">
                <a16:creationId xmlns:a16="http://schemas.microsoft.com/office/drawing/2014/main" id="{6E3F911B-6F3D-4D28-8C88-0C4BCA7A4EAE}"/>
              </a:ext>
            </a:extLst>
          </p:cNvPr>
          <p:cNvCxnSpPr>
            <a:cxnSpLocks/>
          </p:cNvCxnSpPr>
          <p:nvPr/>
        </p:nvCxnSpPr>
        <p:spPr>
          <a:xfrm>
            <a:off x="1978644" y="3845124"/>
            <a:ext cx="1204785" cy="0"/>
          </a:xfrm>
          <a:prstGeom prst="line">
            <a:avLst/>
          </a:prstGeom>
          <a:noFill/>
          <a:ln w="25400" cap="rnd" cmpd="sng" algn="ctr">
            <a:solidFill>
              <a:srgbClr val="E6E6E6">
                <a:lumMod val="75000"/>
              </a:srgbClr>
            </a:solidFill>
            <a:prstDash val="sysDash"/>
            <a:headEnd type="none"/>
            <a:tailEnd type="arrow" w="lg" len="med"/>
          </a:ln>
          <a:effectLst/>
        </p:spPr>
      </p:cxnSp>
      <p:sp>
        <p:nvSpPr>
          <p:cNvPr id="34" name="people_4">
            <a:extLst>
              <a:ext uri="{FF2B5EF4-FFF2-40B4-BE49-F238E27FC236}">
                <a16:creationId xmlns:a16="http://schemas.microsoft.com/office/drawing/2014/main" id="{D104438F-8697-4BF4-924A-6907088CDF7E}"/>
              </a:ext>
            </a:extLst>
          </p:cNvPr>
          <p:cNvSpPr>
            <a:spLocks noChangeAspect="1" noEditPoints="1"/>
          </p:cNvSpPr>
          <p:nvPr/>
        </p:nvSpPr>
        <p:spPr bwMode="auto">
          <a:xfrm>
            <a:off x="1440157" y="2605422"/>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Rectangle 34">
            <a:extLst>
              <a:ext uri="{FF2B5EF4-FFF2-40B4-BE49-F238E27FC236}">
                <a16:creationId xmlns:a16="http://schemas.microsoft.com/office/drawing/2014/main" id="{3D936F3F-1B66-421C-B3FE-C374BEEC4A46}"/>
              </a:ext>
            </a:extLst>
          </p:cNvPr>
          <p:cNvSpPr/>
          <p:nvPr/>
        </p:nvSpPr>
        <p:spPr bwMode="auto">
          <a:xfrm>
            <a:off x="836958" y="4842106"/>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38" name="people_4">
            <a:extLst>
              <a:ext uri="{FF2B5EF4-FFF2-40B4-BE49-F238E27FC236}">
                <a16:creationId xmlns:a16="http://schemas.microsoft.com/office/drawing/2014/main" id="{FF0370C9-C298-4313-9C41-552ECD91AF7A}"/>
              </a:ext>
            </a:extLst>
          </p:cNvPr>
          <p:cNvSpPr>
            <a:spLocks noChangeAspect="1" noEditPoints="1"/>
          </p:cNvSpPr>
          <p:nvPr/>
        </p:nvSpPr>
        <p:spPr bwMode="auto">
          <a:xfrm>
            <a:off x="1440157" y="411885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42" name="Straight Connector 41">
            <a:extLst>
              <a:ext uri="{FF2B5EF4-FFF2-40B4-BE49-F238E27FC236}">
                <a16:creationId xmlns:a16="http://schemas.microsoft.com/office/drawing/2014/main" id="{877FF74F-F554-4585-9306-34F0EB763163}"/>
              </a:ext>
            </a:extLst>
          </p:cNvPr>
          <p:cNvCxnSpPr>
            <a:cxnSpLocks/>
          </p:cNvCxnSpPr>
          <p:nvPr/>
        </p:nvCxnSpPr>
        <p:spPr>
          <a:xfrm>
            <a:off x="5695950" y="3845124"/>
            <a:ext cx="990600" cy="0"/>
          </a:xfrm>
          <a:prstGeom prst="line">
            <a:avLst/>
          </a:prstGeom>
          <a:noFill/>
          <a:ln w="25400" cap="rnd" cmpd="sng" algn="ctr">
            <a:solidFill>
              <a:srgbClr val="E6E6E6">
                <a:lumMod val="75000"/>
              </a:srgbClr>
            </a:solidFill>
            <a:prstDash val="sysDash"/>
            <a:headEnd type="none"/>
            <a:tailEnd type="arrow" w="lg" len="med"/>
          </a:ln>
          <a:effectLst/>
        </p:spPr>
      </p:cxnSp>
      <p:grpSp>
        <p:nvGrpSpPr>
          <p:cNvPr id="43" name="Group 42">
            <a:extLst>
              <a:ext uri="{FF2B5EF4-FFF2-40B4-BE49-F238E27FC236}">
                <a16:creationId xmlns:a16="http://schemas.microsoft.com/office/drawing/2014/main" id="{FF58D8B5-B80A-45F6-885E-5118642068B5}"/>
              </a:ext>
            </a:extLst>
          </p:cNvPr>
          <p:cNvGrpSpPr/>
          <p:nvPr/>
        </p:nvGrpSpPr>
        <p:grpSpPr>
          <a:xfrm>
            <a:off x="5511310" y="2906651"/>
            <a:ext cx="184640" cy="1780024"/>
            <a:chOff x="2124673" y="2295425"/>
            <a:chExt cx="164160" cy="1599158"/>
          </a:xfrm>
          <a:solidFill>
            <a:srgbClr val="BAD80A"/>
          </a:solidFill>
        </p:grpSpPr>
        <p:sp>
          <p:nvSpPr>
            <p:cNvPr id="44" name="Right Triangle 43">
              <a:extLst>
                <a:ext uri="{FF2B5EF4-FFF2-40B4-BE49-F238E27FC236}">
                  <a16:creationId xmlns:a16="http://schemas.microsoft.com/office/drawing/2014/main" id="{51DD0A4D-3CF8-437F-85F0-57A05F447003}"/>
                </a:ext>
              </a:extLst>
            </p:cNvPr>
            <p:cNvSpPr/>
            <p:nvPr/>
          </p:nvSpPr>
          <p:spPr bwMode="auto">
            <a:xfrm>
              <a:off x="2124673" y="2295425"/>
              <a:ext cx="164160" cy="270486"/>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ight Triangle 44">
              <a:extLst>
                <a:ext uri="{FF2B5EF4-FFF2-40B4-BE49-F238E27FC236}">
                  <a16:creationId xmlns:a16="http://schemas.microsoft.com/office/drawing/2014/main" id="{EE54BDF3-7637-4C19-9255-CF9B78B56351}"/>
                </a:ext>
              </a:extLst>
            </p:cNvPr>
            <p:cNvSpPr/>
            <p:nvPr/>
          </p:nvSpPr>
          <p:spPr bwMode="auto">
            <a:xfrm flipV="1">
              <a:off x="2124673" y="3622436"/>
              <a:ext cx="164160" cy="272147"/>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D91F8086-9B47-4ED4-80FB-3F206355D248}"/>
              </a:ext>
            </a:extLst>
          </p:cNvPr>
          <p:cNvSpPr/>
          <p:nvPr/>
        </p:nvSpPr>
        <p:spPr bwMode="auto">
          <a:xfrm>
            <a:off x="3467793" y="2904801"/>
            <a:ext cx="2074157" cy="1781874"/>
          </a:xfrm>
          <a:prstGeom prst="rect">
            <a:avLst/>
          </a:prstGeom>
          <a:solidFill>
            <a:srgbClr val="0078D4"/>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47" name="people_4">
            <a:extLst>
              <a:ext uri="{FF2B5EF4-FFF2-40B4-BE49-F238E27FC236}">
                <a16:creationId xmlns:a16="http://schemas.microsoft.com/office/drawing/2014/main" id="{C0565528-EC6E-433B-9F84-7209A5D7589C}"/>
              </a:ext>
            </a:extLst>
          </p:cNvPr>
          <p:cNvSpPr>
            <a:spLocks noChangeAspect="1" noEditPoints="1"/>
          </p:cNvSpPr>
          <p:nvPr/>
        </p:nvSpPr>
        <p:spPr bwMode="auto">
          <a:xfrm>
            <a:off x="4283154" y="319085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Rectangle 47">
            <a:extLst>
              <a:ext uri="{FF2B5EF4-FFF2-40B4-BE49-F238E27FC236}">
                <a16:creationId xmlns:a16="http://schemas.microsoft.com/office/drawing/2014/main" id="{4D3F724C-0C37-4D27-9318-0F8D5FA17200}"/>
              </a:ext>
            </a:extLst>
          </p:cNvPr>
          <p:cNvSpPr/>
          <p:nvPr/>
        </p:nvSpPr>
        <p:spPr bwMode="auto">
          <a:xfrm>
            <a:off x="3434137" y="4085108"/>
            <a:ext cx="2141468"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rPr>
              <a:t>Cloud Engineers responsible for Cloud environment</a:t>
            </a:r>
          </a:p>
        </p:txBody>
      </p:sp>
      <p:sp>
        <p:nvSpPr>
          <p:cNvPr id="50" name="Freeform: Shape 49">
            <a:extLst>
              <a:ext uri="{FF2B5EF4-FFF2-40B4-BE49-F238E27FC236}">
                <a16:creationId xmlns:a16="http://schemas.microsoft.com/office/drawing/2014/main" id="{C1B1B974-7C7E-47C5-8295-838FA693567A}"/>
              </a:ext>
            </a:extLst>
          </p:cNvPr>
          <p:cNvSpPr/>
          <p:nvPr/>
        </p:nvSpPr>
        <p:spPr bwMode="auto">
          <a:xfrm rot="1901075">
            <a:off x="3675138" y="3189302"/>
            <a:ext cx="512672" cy="601130"/>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solidFill>
            <a:srgbClr val="FF9900"/>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4676B688-6D8B-49AD-8A13-DD6EDDDAECE5}"/>
              </a:ext>
            </a:extLst>
          </p:cNvPr>
          <p:cNvSpPr/>
          <p:nvPr/>
        </p:nvSpPr>
        <p:spPr bwMode="auto">
          <a:xfrm>
            <a:off x="7619122" y="2080336"/>
            <a:ext cx="3599874" cy="3599874"/>
          </a:xfrm>
          <a:prstGeom prst="ellipse">
            <a:avLst/>
          </a:prstGeom>
          <a:solidFill>
            <a:srgbClr val="FFFFFF">
              <a:lumMod val="95000"/>
            </a:srgb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cloud">
            <a:extLst>
              <a:ext uri="{FF2B5EF4-FFF2-40B4-BE49-F238E27FC236}">
                <a16:creationId xmlns:a16="http://schemas.microsoft.com/office/drawing/2014/main" id="{E3949E19-99D8-41C8-A54D-DE8557D16EE9}"/>
              </a:ext>
            </a:extLst>
          </p:cNvPr>
          <p:cNvSpPr>
            <a:spLocks noChangeAspect="1"/>
          </p:cNvSpPr>
          <p:nvPr/>
        </p:nvSpPr>
        <p:spPr bwMode="auto">
          <a:xfrm flipH="1">
            <a:off x="8325050" y="3059517"/>
            <a:ext cx="2258961" cy="143917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rgbClr val="0078D4"/>
          </a:solidFill>
          <a:ln w="22225"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pic>
        <p:nvPicPr>
          <p:cNvPr id="23" name="Graphic 22">
            <a:extLst>
              <a:ext uri="{FF2B5EF4-FFF2-40B4-BE49-F238E27FC236}">
                <a16:creationId xmlns:a16="http://schemas.microsoft.com/office/drawing/2014/main" id="{A929C4EE-D02D-44EF-A537-75420730DB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9286" y="3798281"/>
            <a:ext cx="418591" cy="418591"/>
          </a:xfrm>
          <a:prstGeom prst="rect">
            <a:avLst/>
          </a:prstGeom>
        </p:spPr>
      </p:pic>
      <p:pic>
        <p:nvPicPr>
          <p:cNvPr id="25" name="Graphic 24">
            <a:extLst>
              <a:ext uri="{FF2B5EF4-FFF2-40B4-BE49-F238E27FC236}">
                <a16:creationId xmlns:a16="http://schemas.microsoft.com/office/drawing/2014/main" id="{85ED3640-0866-4155-96D8-5FB5358D63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88970" y="3821466"/>
            <a:ext cx="418591" cy="418591"/>
          </a:xfrm>
          <a:prstGeom prst="rect">
            <a:avLst/>
          </a:prstGeom>
        </p:spPr>
      </p:pic>
      <p:pic>
        <p:nvPicPr>
          <p:cNvPr id="26" name="Graphic 25">
            <a:extLst>
              <a:ext uri="{FF2B5EF4-FFF2-40B4-BE49-F238E27FC236}">
                <a16:creationId xmlns:a16="http://schemas.microsoft.com/office/drawing/2014/main" id="{8CEB63FC-B8BC-4043-B651-180B2C4C41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77742" y="3882751"/>
            <a:ext cx="418592" cy="310861"/>
          </a:xfrm>
          <a:prstGeom prst="rect">
            <a:avLst/>
          </a:prstGeom>
        </p:spPr>
      </p:pic>
      <p:pic>
        <p:nvPicPr>
          <p:cNvPr id="27" name="Graphic 26">
            <a:extLst>
              <a:ext uri="{FF2B5EF4-FFF2-40B4-BE49-F238E27FC236}">
                <a16:creationId xmlns:a16="http://schemas.microsoft.com/office/drawing/2014/main" id="{82F09E40-5B69-459C-8876-5CE51C38D8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72602" y="3722081"/>
            <a:ext cx="435335" cy="485566"/>
          </a:xfrm>
          <a:prstGeom prst="rect">
            <a:avLst/>
          </a:prstGeom>
        </p:spPr>
      </p:pic>
      <p:pic>
        <p:nvPicPr>
          <p:cNvPr id="28" name="Graphic 27">
            <a:extLst>
              <a:ext uri="{FF2B5EF4-FFF2-40B4-BE49-F238E27FC236}">
                <a16:creationId xmlns:a16="http://schemas.microsoft.com/office/drawing/2014/main" id="{F738301D-56D1-489E-85DB-8508AAF50F9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95510" y="3821466"/>
            <a:ext cx="418591" cy="418591"/>
          </a:xfrm>
          <a:prstGeom prst="rect">
            <a:avLst/>
          </a:prstGeom>
        </p:spPr>
      </p:pic>
      <p:pic>
        <p:nvPicPr>
          <p:cNvPr id="30" name="Picture 6" descr="Related image">
            <a:extLst>
              <a:ext uri="{FF2B5EF4-FFF2-40B4-BE49-F238E27FC236}">
                <a16:creationId xmlns:a16="http://schemas.microsoft.com/office/drawing/2014/main" id="{74EF1181-8150-4103-BD0C-6A24A32768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5407" y="3424861"/>
            <a:ext cx="1111190" cy="823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287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id="{0CAC21AE-754E-4D81-AD23-FCAE06F6CA5A}"/>
              </a:ext>
            </a:extLst>
          </p:cNvPr>
          <p:cNvSpPr>
            <a:spLocks noGrp="1"/>
          </p:cNvSpPr>
          <p:nvPr>
            <p:ph type="title"/>
          </p:nvPr>
        </p:nvSpPr>
        <p:spPr/>
        <p:txBody>
          <a:bodyPr/>
          <a:lstStyle/>
          <a:p>
            <a:r>
              <a:rPr lang="en-US" sz="2745" spc="-147" dirty="0">
                <a:solidFill>
                  <a:srgbClr val="90C226"/>
                </a:solidFill>
              </a:rPr>
              <a:t>Speed + Control</a:t>
            </a:r>
          </a:p>
        </p:txBody>
      </p:sp>
      <p:grpSp>
        <p:nvGrpSpPr>
          <p:cNvPr id="94" name="Group 93">
            <a:extLst>
              <a:ext uri="{FF2B5EF4-FFF2-40B4-BE49-F238E27FC236}">
                <a16:creationId xmlns:a16="http://schemas.microsoft.com/office/drawing/2014/main" id="{24B6F57F-74F7-457C-B03C-937BE69B47A2}"/>
              </a:ext>
            </a:extLst>
          </p:cNvPr>
          <p:cNvGrpSpPr/>
          <p:nvPr/>
        </p:nvGrpSpPr>
        <p:grpSpPr>
          <a:xfrm flipH="1">
            <a:off x="9839769" y="2906651"/>
            <a:ext cx="184640" cy="1780024"/>
            <a:chOff x="2124673" y="2295425"/>
            <a:chExt cx="164160" cy="1599158"/>
          </a:xfrm>
          <a:solidFill>
            <a:srgbClr val="BAD80A"/>
          </a:solidFill>
        </p:grpSpPr>
        <p:sp>
          <p:nvSpPr>
            <p:cNvPr id="97" name="Right Triangle 96">
              <a:extLst>
                <a:ext uri="{FF2B5EF4-FFF2-40B4-BE49-F238E27FC236}">
                  <a16:creationId xmlns:a16="http://schemas.microsoft.com/office/drawing/2014/main" id="{27431E36-48E1-49B0-AE0F-154227C4A28D}"/>
                </a:ext>
              </a:extLst>
            </p:cNvPr>
            <p:cNvSpPr/>
            <p:nvPr/>
          </p:nvSpPr>
          <p:spPr bwMode="auto">
            <a:xfrm>
              <a:off x="2124673" y="2295425"/>
              <a:ext cx="164160" cy="270486"/>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ight Triangle 106">
              <a:extLst>
                <a:ext uri="{FF2B5EF4-FFF2-40B4-BE49-F238E27FC236}">
                  <a16:creationId xmlns:a16="http://schemas.microsoft.com/office/drawing/2014/main" id="{3779E6FE-2433-47AD-AC3F-EA3D68AA45F4}"/>
                </a:ext>
              </a:extLst>
            </p:cNvPr>
            <p:cNvSpPr/>
            <p:nvPr/>
          </p:nvSpPr>
          <p:spPr bwMode="auto">
            <a:xfrm flipV="1">
              <a:off x="2124673" y="3622436"/>
              <a:ext cx="164160" cy="272147"/>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8" name="Rectangle: Rounded Corners 107">
            <a:extLst>
              <a:ext uri="{FF2B5EF4-FFF2-40B4-BE49-F238E27FC236}">
                <a16:creationId xmlns:a16="http://schemas.microsoft.com/office/drawing/2014/main" id="{7DFFE79B-72B2-4F54-A6F1-F877F0109E04}"/>
              </a:ext>
            </a:extLst>
          </p:cNvPr>
          <p:cNvSpPr/>
          <p:nvPr/>
        </p:nvSpPr>
        <p:spPr bwMode="auto">
          <a:xfrm>
            <a:off x="3519488" y="3207729"/>
            <a:ext cx="7648697" cy="1176019"/>
          </a:xfrm>
          <a:prstGeom prst="roundRect">
            <a:avLst>
              <a:gd name="adj" fmla="val 50000"/>
            </a:avLst>
          </a:prstGeom>
          <a:solidFill>
            <a:srgbClr val="FFFFFF"/>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4" name="Rectangle 113">
            <a:extLst>
              <a:ext uri="{FF2B5EF4-FFF2-40B4-BE49-F238E27FC236}">
                <a16:creationId xmlns:a16="http://schemas.microsoft.com/office/drawing/2014/main" id="{99879ED6-CA6F-4D8E-AFDC-1BB0ED575ABC}"/>
              </a:ext>
            </a:extLst>
          </p:cNvPr>
          <p:cNvSpPr/>
          <p:nvPr/>
        </p:nvSpPr>
        <p:spPr bwMode="auto">
          <a:xfrm>
            <a:off x="10009236" y="2904801"/>
            <a:ext cx="2074157" cy="1781874"/>
          </a:xfrm>
          <a:prstGeom prst="rect">
            <a:avLst/>
          </a:prstGeom>
          <a:solidFill>
            <a:srgbClr val="0078D4"/>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5" name="people_4">
            <a:extLst>
              <a:ext uri="{FF2B5EF4-FFF2-40B4-BE49-F238E27FC236}">
                <a16:creationId xmlns:a16="http://schemas.microsoft.com/office/drawing/2014/main" id="{15B04546-7341-4274-9339-FD0D7EE3F8A4}"/>
              </a:ext>
            </a:extLst>
          </p:cNvPr>
          <p:cNvSpPr>
            <a:spLocks noChangeAspect="1" noEditPoints="1"/>
          </p:cNvSpPr>
          <p:nvPr/>
        </p:nvSpPr>
        <p:spPr bwMode="auto">
          <a:xfrm>
            <a:off x="10824597" y="327311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Rectangle 115">
            <a:extLst>
              <a:ext uri="{FF2B5EF4-FFF2-40B4-BE49-F238E27FC236}">
                <a16:creationId xmlns:a16="http://schemas.microsoft.com/office/drawing/2014/main" id="{1B0EAA97-F5B2-455B-BC81-A027A8CADDD2}"/>
              </a:ext>
            </a:extLst>
          </p:cNvPr>
          <p:cNvSpPr/>
          <p:nvPr/>
        </p:nvSpPr>
        <p:spPr bwMode="auto">
          <a:xfrm>
            <a:off x="9975580" y="4007295"/>
            <a:ext cx="2141468"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rPr>
              <a:t>Cloud Engineers</a:t>
            </a:r>
          </a:p>
        </p:txBody>
      </p:sp>
      <p:sp>
        <p:nvSpPr>
          <p:cNvPr id="117" name="hand">
            <a:extLst>
              <a:ext uri="{FF2B5EF4-FFF2-40B4-BE49-F238E27FC236}">
                <a16:creationId xmlns:a16="http://schemas.microsoft.com/office/drawing/2014/main" id="{E7AD0052-BC09-4830-A8B4-644A4CFB259B}"/>
              </a:ext>
            </a:extLst>
          </p:cNvPr>
          <p:cNvSpPr/>
          <p:nvPr/>
        </p:nvSpPr>
        <p:spPr bwMode="auto">
          <a:xfrm rot="1901075">
            <a:off x="10136897" y="3341702"/>
            <a:ext cx="512672" cy="601130"/>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FD7D7C85-348C-46B1-9B4D-9EC1F25014C2}"/>
              </a:ext>
            </a:extLst>
          </p:cNvPr>
          <p:cNvSpPr/>
          <p:nvPr/>
        </p:nvSpPr>
        <p:spPr bwMode="auto">
          <a:xfrm>
            <a:off x="836958" y="3320412"/>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sp>
        <p:nvSpPr>
          <p:cNvPr id="119" name="Oval 118">
            <a:extLst>
              <a:ext uri="{FF2B5EF4-FFF2-40B4-BE49-F238E27FC236}">
                <a16:creationId xmlns:a16="http://schemas.microsoft.com/office/drawing/2014/main" id="{6D044A77-63AC-40AA-A5C7-BCFD1CF16C04}"/>
              </a:ext>
            </a:extLst>
          </p:cNvPr>
          <p:cNvSpPr/>
          <p:nvPr/>
        </p:nvSpPr>
        <p:spPr bwMode="auto">
          <a:xfrm>
            <a:off x="2993263" y="2080336"/>
            <a:ext cx="3599874" cy="3599874"/>
          </a:xfrm>
          <a:prstGeom prst="ellipse">
            <a:avLst/>
          </a:prstGeom>
          <a:solidFill>
            <a:srgbClr val="FFFFFF">
              <a:lumMod val="95000"/>
            </a:srgb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loud">
            <a:extLst>
              <a:ext uri="{FF2B5EF4-FFF2-40B4-BE49-F238E27FC236}">
                <a16:creationId xmlns:a16="http://schemas.microsoft.com/office/drawing/2014/main" id="{39B08E35-2BA5-4ACF-B7EA-9880493830F0}"/>
              </a:ext>
            </a:extLst>
          </p:cNvPr>
          <p:cNvSpPr>
            <a:spLocks noChangeAspect="1"/>
          </p:cNvSpPr>
          <p:nvPr/>
        </p:nvSpPr>
        <p:spPr bwMode="auto">
          <a:xfrm flipH="1">
            <a:off x="3699190" y="3059517"/>
            <a:ext cx="2258961" cy="143917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rgbClr val="0078D4"/>
          </a:solidFill>
          <a:ln w="22225"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32" name="people_4">
            <a:extLst>
              <a:ext uri="{FF2B5EF4-FFF2-40B4-BE49-F238E27FC236}">
                <a16:creationId xmlns:a16="http://schemas.microsoft.com/office/drawing/2014/main" id="{159B5EA5-7813-43AF-A4D7-BF2103E251E6}"/>
              </a:ext>
            </a:extLst>
          </p:cNvPr>
          <p:cNvSpPr>
            <a:spLocks noChangeAspect="1" noEditPoints="1"/>
          </p:cNvSpPr>
          <p:nvPr/>
        </p:nvSpPr>
        <p:spPr bwMode="auto">
          <a:xfrm>
            <a:off x="1440157" y="2605422"/>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Rectangle 132">
            <a:extLst>
              <a:ext uri="{FF2B5EF4-FFF2-40B4-BE49-F238E27FC236}">
                <a16:creationId xmlns:a16="http://schemas.microsoft.com/office/drawing/2014/main" id="{913BB9FC-9A6E-45DD-9C22-84883979DB84}"/>
              </a:ext>
            </a:extLst>
          </p:cNvPr>
          <p:cNvSpPr/>
          <p:nvPr/>
        </p:nvSpPr>
        <p:spPr bwMode="auto">
          <a:xfrm>
            <a:off x="836958" y="4842106"/>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134" name="people_4">
            <a:extLst>
              <a:ext uri="{FF2B5EF4-FFF2-40B4-BE49-F238E27FC236}">
                <a16:creationId xmlns:a16="http://schemas.microsoft.com/office/drawing/2014/main" id="{D19EE94D-3291-41DB-B331-917C6704F399}"/>
              </a:ext>
            </a:extLst>
          </p:cNvPr>
          <p:cNvSpPr>
            <a:spLocks noChangeAspect="1" noEditPoints="1"/>
          </p:cNvSpPr>
          <p:nvPr/>
        </p:nvSpPr>
        <p:spPr bwMode="auto">
          <a:xfrm>
            <a:off x="1440157" y="4097843"/>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135" name="Straight Connector 134">
            <a:extLst>
              <a:ext uri="{FF2B5EF4-FFF2-40B4-BE49-F238E27FC236}">
                <a16:creationId xmlns:a16="http://schemas.microsoft.com/office/drawing/2014/main" id="{23FD0BC7-0623-43DC-9E02-D1334B83602B}"/>
              </a:ext>
            </a:extLst>
          </p:cNvPr>
          <p:cNvCxnSpPr>
            <a:cxnSpLocks/>
          </p:cNvCxnSpPr>
          <p:nvPr/>
        </p:nvCxnSpPr>
        <p:spPr>
          <a:xfrm>
            <a:off x="1978644" y="3845124"/>
            <a:ext cx="1204785" cy="0"/>
          </a:xfrm>
          <a:prstGeom prst="line">
            <a:avLst/>
          </a:prstGeom>
          <a:noFill/>
          <a:ln w="25400" cap="rnd" cmpd="sng" algn="ctr">
            <a:solidFill>
              <a:srgbClr val="E6E6E6">
                <a:lumMod val="75000"/>
              </a:srgbClr>
            </a:solidFill>
            <a:prstDash val="sysDash"/>
            <a:headEnd type="none"/>
            <a:tailEnd type="arrow" w="lg" len="med"/>
          </a:ln>
          <a:effectLst/>
        </p:spPr>
      </p:cxnSp>
      <p:sp>
        <p:nvSpPr>
          <p:cNvPr id="136" name="1">
            <a:extLst>
              <a:ext uri="{FF2B5EF4-FFF2-40B4-BE49-F238E27FC236}">
                <a16:creationId xmlns:a16="http://schemas.microsoft.com/office/drawing/2014/main" id="{D87BB3DA-4C75-459D-8159-49E5033B8A12}"/>
              </a:ext>
            </a:extLst>
          </p:cNvPr>
          <p:cNvSpPr/>
          <p:nvPr/>
        </p:nvSpPr>
        <p:spPr bwMode="auto">
          <a:xfrm>
            <a:off x="4254543" y="2347698"/>
            <a:ext cx="3095260" cy="1231225"/>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20000">
                  <a:srgbClr val="0078D4">
                    <a:lumMod val="5000"/>
                    <a:lumOff val="95000"/>
                  </a:srgbClr>
                </a:gs>
                <a:gs pos="24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3">
            <a:extLst>
              <a:ext uri="{FF2B5EF4-FFF2-40B4-BE49-F238E27FC236}">
                <a16:creationId xmlns:a16="http://schemas.microsoft.com/office/drawing/2014/main" id="{ECF43FBE-B58B-4450-9BC1-EFC59D1D6AFB}"/>
              </a:ext>
            </a:extLst>
          </p:cNvPr>
          <p:cNvSpPr/>
          <p:nvPr/>
        </p:nvSpPr>
        <p:spPr bwMode="auto">
          <a:xfrm flipV="1">
            <a:off x="5341031" y="4423949"/>
            <a:ext cx="2121121" cy="41815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7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2">
            <a:extLst>
              <a:ext uri="{FF2B5EF4-FFF2-40B4-BE49-F238E27FC236}">
                <a16:creationId xmlns:a16="http://schemas.microsoft.com/office/drawing/2014/main" id="{C69968DB-CCB4-4C74-860B-8D585AD1F901}"/>
              </a:ext>
            </a:extLst>
          </p:cNvPr>
          <p:cNvSpPr/>
          <p:nvPr/>
        </p:nvSpPr>
        <p:spPr bwMode="auto">
          <a:xfrm>
            <a:off x="5652696" y="3506499"/>
            <a:ext cx="1847232" cy="196582"/>
          </a:xfrm>
          <a:custGeom>
            <a:avLst/>
            <a:gdLst>
              <a:gd name="connsiteX0" fmla="*/ 0 w 2842592"/>
              <a:gd name="connsiteY0" fmla="*/ 0 h 188844"/>
              <a:gd name="connsiteX1" fmla="*/ 1311966 w 2842592"/>
              <a:gd name="connsiteY1" fmla="*/ 0 h 188844"/>
              <a:gd name="connsiteX2" fmla="*/ 1311966 w 2842592"/>
              <a:gd name="connsiteY2" fmla="*/ 188844 h 188844"/>
              <a:gd name="connsiteX3" fmla="*/ 2842592 w 2842592"/>
              <a:gd name="connsiteY3" fmla="*/ 188844 h 188844"/>
            </a:gdLst>
            <a:ahLst/>
            <a:cxnLst>
              <a:cxn ang="0">
                <a:pos x="connsiteX0" y="connsiteY0"/>
              </a:cxn>
              <a:cxn ang="0">
                <a:pos x="connsiteX1" y="connsiteY1"/>
              </a:cxn>
              <a:cxn ang="0">
                <a:pos x="connsiteX2" y="connsiteY2"/>
              </a:cxn>
              <a:cxn ang="0">
                <a:pos x="connsiteX3" y="connsiteY3"/>
              </a:cxn>
            </a:cxnLst>
            <a:rect l="l" t="t" r="r" b="b"/>
            <a:pathLst>
              <a:path w="2842592" h="188844">
                <a:moveTo>
                  <a:pt x="0" y="0"/>
                </a:moveTo>
                <a:lnTo>
                  <a:pt x="1311966" y="0"/>
                </a:lnTo>
                <a:lnTo>
                  <a:pt x="1311966" y="188844"/>
                </a:lnTo>
                <a:lnTo>
                  <a:pt x="2842592" y="188844"/>
                </a:lnTo>
              </a:path>
            </a:pathLst>
          </a:custGeom>
          <a:noFill/>
          <a:ln w="25400" cap="rnd" cmpd="sng" algn="ctr">
            <a:gradFill flip="none" rotWithShape="1">
              <a:gsLst>
                <a:gs pos="28000">
                  <a:srgbClr val="0078D4">
                    <a:lumMod val="5000"/>
                    <a:lumOff val="95000"/>
                  </a:srgbClr>
                </a:gs>
                <a:gs pos="29000">
                  <a:srgbClr val="0078D4"/>
                </a:gs>
              </a:gsLst>
              <a:lin ang="0" scaled="1"/>
              <a:tileRect/>
            </a:gradFill>
            <a:prstDash val="sysDash"/>
            <a:headEnd type="none" w="lg" len="med"/>
            <a:tailEnd type="arrow"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39" name="Group 138">
            <a:extLst>
              <a:ext uri="{FF2B5EF4-FFF2-40B4-BE49-F238E27FC236}">
                <a16:creationId xmlns:a16="http://schemas.microsoft.com/office/drawing/2014/main" id="{1F92E61A-CD9C-4EEE-A050-53BC46D94F76}"/>
              </a:ext>
            </a:extLst>
          </p:cNvPr>
          <p:cNvGrpSpPr/>
          <p:nvPr/>
        </p:nvGrpSpPr>
        <p:grpSpPr>
          <a:xfrm>
            <a:off x="6522834" y="2170791"/>
            <a:ext cx="353814" cy="353814"/>
            <a:chOff x="6233626" y="2239520"/>
            <a:chExt cx="548036" cy="548036"/>
          </a:xfrm>
        </p:grpSpPr>
        <p:sp>
          <p:nvSpPr>
            <p:cNvPr id="140" name="Oval 139">
              <a:extLst>
                <a:ext uri="{FF2B5EF4-FFF2-40B4-BE49-F238E27FC236}">
                  <a16:creationId xmlns:a16="http://schemas.microsoft.com/office/drawing/2014/main" id="{D2501DC8-49D2-4B9B-AB50-DDAB6CE74F84}"/>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4E270E8D-0480-43A6-86A6-2B281ED4CC55}"/>
                </a:ext>
              </a:extLst>
            </p:cNvPr>
            <p:cNvGrpSpPr/>
            <p:nvPr/>
          </p:nvGrpSpPr>
          <p:grpSpPr>
            <a:xfrm>
              <a:off x="6322461" y="2334278"/>
              <a:ext cx="360610" cy="358519"/>
              <a:chOff x="6900710" y="2092425"/>
              <a:chExt cx="360610" cy="358519"/>
            </a:xfrm>
          </p:grpSpPr>
          <p:sp>
            <p:nvSpPr>
              <p:cNvPr id="142" name="Oval 141">
                <a:extLst>
                  <a:ext uri="{FF2B5EF4-FFF2-40B4-BE49-F238E27FC236}">
                    <a16:creationId xmlns:a16="http://schemas.microsoft.com/office/drawing/2014/main" id="{7674338D-67D2-47C5-BA60-D5779403AA74}"/>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check 3">
                <a:extLst>
                  <a:ext uri="{FF2B5EF4-FFF2-40B4-BE49-F238E27FC236}">
                    <a16:creationId xmlns:a16="http://schemas.microsoft.com/office/drawing/2014/main" id="{448E634B-3A43-4D5D-A698-3D10116919C9}"/>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44" name="Group 143">
            <a:extLst>
              <a:ext uri="{FF2B5EF4-FFF2-40B4-BE49-F238E27FC236}">
                <a16:creationId xmlns:a16="http://schemas.microsoft.com/office/drawing/2014/main" id="{8F63EEC1-F1E8-4C6B-A891-A2F0E961F0FA}"/>
              </a:ext>
            </a:extLst>
          </p:cNvPr>
          <p:cNvGrpSpPr/>
          <p:nvPr/>
        </p:nvGrpSpPr>
        <p:grpSpPr>
          <a:xfrm>
            <a:off x="6522834" y="3538976"/>
            <a:ext cx="353814" cy="353814"/>
            <a:chOff x="6233626" y="2239520"/>
            <a:chExt cx="548036" cy="548036"/>
          </a:xfrm>
        </p:grpSpPr>
        <p:sp>
          <p:nvSpPr>
            <p:cNvPr id="145" name="Oval 144">
              <a:extLst>
                <a:ext uri="{FF2B5EF4-FFF2-40B4-BE49-F238E27FC236}">
                  <a16:creationId xmlns:a16="http://schemas.microsoft.com/office/drawing/2014/main" id="{AE07C6C1-1612-4E28-8B14-E788488010EC}"/>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6" name="Group 145">
              <a:extLst>
                <a:ext uri="{FF2B5EF4-FFF2-40B4-BE49-F238E27FC236}">
                  <a16:creationId xmlns:a16="http://schemas.microsoft.com/office/drawing/2014/main" id="{D05E3A04-F257-4E22-9754-4ED5C55BD97D}"/>
                </a:ext>
              </a:extLst>
            </p:cNvPr>
            <p:cNvGrpSpPr/>
            <p:nvPr/>
          </p:nvGrpSpPr>
          <p:grpSpPr>
            <a:xfrm>
              <a:off x="6322461" y="2334278"/>
              <a:ext cx="360610" cy="358519"/>
              <a:chOff x="6900710" y="2092425"/>
              <a:chExt cx="360610" cy="358519"/>
            </a:xfrm>
          </p:grpSpPr>
          <p:sp>
            <p:nvSpPr>
              <p:cNvPr id="147" name="Oval 146">
                <a:extLst>
                  <a:ext uri="{FF2B5EF4-FFF2-40B4-BE49-F238E27FC236}">
                    <a16:creationId xmlns:a16="http://schemas.microsoft.com/office/drawing/2014/main" id="{92EAF5F1-8F60-46BF-81D1-9AF0851DFBD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check 3">
                <a:extLst>
                  <a:ext uri="{FF2B5EF4-FFF2-40B4-BE49-F238E27FC236}">
                    <a16:creationId xmlns:a16="http://schemas.microsoft.com/office/drawing/2014/main" id="{B6418BD8-CDCF-4BEB-A5F8-D3C4D5463B94}"/>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sp>
        <p:nvSpPr>
          <p:cNvPr id="149" name="TextBox 148">
            <a:extLst>
              <a:ext uri="{FF2B5EF4-FFF2-40B4-BE49-F238E27FC236}">
                <a16:creationId xmlns:a16="http://schemas.microsoft.com/office/drawing/2014/main" id="{3B81EE2D-AB9A-47B7-92E1-52C2BC142841}"/>
              </a:ext>
            </a:extLst>
          </p:cNvPr>
          <p:cNvSpPr txBox="1"/>
          <p:nvPr/>
        </p:nvSpPr>
        <p:spPr>
          <a:xfrm>
            <a:off x="-1529208" y="1597959"/>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Management Groups</a:t>
            </a:r>
          </a:p>
        </p:txBody>
      </p:sp>
      <p:sp>
        <p:nvSpPr>
          <p:cNvPr id="150" name="TextBox 149">
            <a:extLst>
              <a:ext uri="{FF2B5EF4-FFF2-40B4-BE49-F238E27FC236}">
                <a16:creationId xmlns:a16="http://schemas.microsoft.com/office/drawing/2014/main" id="{C9EF638A-B01A-46E7-BD68-FEBF95217983}"/>
              </a:ext>
            </a:extLst>
          </p:cNvPr>
          <p:cNvSpPr txBox="1"/>
          <p:nvPr/>
        </p:nvSpPr>
        <p:spPr>
          <a:xfrm>
            <a:off x="-1529208" y="2755374"/>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Cost Management</a:t>
            </a:r>
          </a:p>
        </p:txBody>
      </p:sp>
      <p:sp>
        <p:nvSpPr>
          <p:cNvPr id="151" name="TextBox 150">
            <a:extLst>
              <a:ext uri="{FF2B5EF4-FFF2-40B4-BE49-F238E27FC236}">
                <a16:creationId xmlns:a16="http://schemas.microsoft.com/office/drawing/2014/main" id="{9D3D3B04-32F7-4005-A137-4E4BA78FFE69}"/>
              </a:ext>
            </a:extLst>
          </p:cNvPr>
          <p:cNvSpPr txBox="1"/>
          <p:nvPr/>
        </p:nvSpPr>
        <p:spPr>
          <a:xfrm>
            <a:off x="-1529208" y="4028882"/>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Resource </a:t>
            </a:r>
          </a:p>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3C3C41"/>
                </a:solidFill>
                <a:effectLst/>
                <a:uLnTx/>
                <a:uFillTx/>
                <a:latin typeface="Segoe UI Semibold"/>
                <a:ea typeface="+mn-ea"/>
                <a:cs typeface="+mn-cs"/>
              </a:rPr>
              <a:t>Graph</a:t>
            </a:r>
          </a:p>
        </p:txBody>
      </p:sp>
      <p:grpSp>
        <p:nvGrpSpPr>
          <p:cNvPr id="156" name="Group 155">
            <a:extLst>
              <a:ext uri="{FF2B5EF4-FFF2-40B4-BE49-F238E27FC236}">
                <a16:creationId xmlns:a16="http://schemas.microsoft.com/office/drawing/2014/main" id="{218F16A4-1A13-4B86-B34D-3303233216EE}"/>
              </a:ext>
            </a:extLst>
          </p:cNvPr>
          <p:cNvGrpSpPr/>
          <p:nvPr/>
        </p:nvGrpSpPr>
        <p:grpSpPr>
          <a:xfrm>
            <a:off x="7605764" y="2025344"/>
            <a:ext cx="2168372" cy="772987"/>
            <a:chOff x="7605764" y="2025344"/>
            <a:chExt cx="2168372" cy="772987"/>
          </a:xfrm>
        </p:grpSpPr>
        <p:sp>
          <p:nvSpPr>
            <p:cNvPr id="157" name="Rectangle 156">
              <a:extLst>
                <a:ext uri="{FF2B5EF4-FFF2-40B4-BE49-F238E27FC236}">
                  <a16:creationId xmlns:a16="http://schemas.microsoft.com/office/drawing/2014/main" id="{5420C127-06C8-4EEC-8C77-F4BBA076FD3C}"/>
                </a:ext>
              </a:extLst>
            </p:cNvPr>
            <p:cNvSpPr/>
            <p:nvPr/>
          </p:nvSpPr>
          <p:spPr>
            <a:xfrm>
              <a:off x="8456146" y="2115805"/>
              <a:ext cx="131799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Groups</a:t>
              </a:r>
            </a:p>
          </p:txBody>
        </p:sp>
        <p:sp>
          <p:nvSpPr>
            <p:cNvPr id="158" name="Oval 157">
              <a:extLst>
                <a:ext uri="{FF2B5EF4-FFF2-40B4-BE49-F238E27FC236}">
                  <a16:creationId xmlns:a16="http://schemas.microsoft.com/office/drawing/2014/main" id="{AA358739-B578-4B4F-9E63-90CACB58E918}"/>
                </a:ext>
              </a:extLst>
            </p:cNvPr>
            <p:cNvSpPr/>
            <p:nvPr/>
          </p:nvSpPr>
          <p:spPr bwMode="auto">
            <a:xfrm>
              <a:off x="7605764" y="2025344"/>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9" name="Picture 158">
              <a:extLst>
                <a:ext uri="{FF2B5EF4-FFF2-40B4-BE49-F238E27FC236}">
                  <a16:creationId xmlns:a16="http://schemas.microsoft.com/office/drawing/2014/main" id="{500B42B8-14C6-404C-938B-40DA0F42FF3D}"/>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4567" y="2214147"/>
              <a:ext cx="395380" cy="395380"/>
            </a:xfrm>
            <a:prstGeom prst="rect">
              <a:avLst/>
            </a:prstGeom>
          </p:spPr>
        </p:pic>
      </p:grpSp>
      <p:sp>
        <p:nvSpPr>
          <p:cNvPr id="160" name="3">
            <a:extLst>
              <a:ext uri="{FF2B5EF4-FFF2-40B4-BE49-F238E27FC236}">
                <a16:creationId xmlns:a16="http://schemas.microsoft.com/office/drawing/2014/main" id="{BDF516F5-A305-4E70-85D8-CE85BD9F683D}"/>
              </a:ext>
            </a:extLst>
          </p:cNvPr>
          <p:cNvSpPr/>
          <p:nvPr/>
        </p:nvSpPr>
        <p:spPr bwMode="auto">
          <a:xfrm flipV="1">
            <a:off x="4604631" y="4423948"/>
            <a:ext cx="2857522" cy="171126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3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61" name="Group 160">
            <a:extLst>
              <a:ext uri="{FF2B5EF4-FFF2-40B4-BE49-F238E27FC236}">
                <a16:creationId xmlns:a16="http://schemas.microsoft.com/office/drawing/2014/main" id="{7AB774A6-8C3D-4D99-878A-FF9E34BEE396}"/>
              </a:ext>
            </a:extLst>
          </p:cNvPr>
          <p:cNvGrpSpPr/>
          <p:nvPr/>
        </p:nvGrpSpPr>
        <p:grpSpPr>
          <a:xfrm>
            <a:off x="6528418" y="4679516"/>
            <a:ext cx="353814" cy="353814"/>
            <a:chOff x="6233626" y="2239520"/>
            <a:chExt cx="548036" cy="548036"/>
          </a:xfrm>
        </p:grpSpPr>
        <p:sp>
          <p:nvSpPr>
            <p:cNvPr id="162" name="Oval 161">
              <a:extLst>
                <a:ext uri="{FF2B5EF4-FFF2-40B4-BE49-F238E27FC236}">
                  <a16:creationId xmlns:a16="http://schemas.microsoft.com/office/drawing/2014/main" id="{D003AEB8-EDFD-4C6B-BB2D-CD70A28B0D16}"/>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3" name="Group 162">
              <a:extLst>
                <a:ext uri="{FF2B5EF4-FFF2-40B4-BE49-F238E27FC236}">
                  <a16:creationId xmlns:a16="http://schemas.microsoft.com/office/drawing/2014/main" id="{9B078594-3D3D-4687-931B-3D8918336B73}"/>
                </a:ext>
              </a:extLst>
            </p:cNvPr>
            <p:cNvGrpSpPr/>
            <p:nvPr/>
          </p:nvGrpSpPr>
          <p:grpSpPr>
            <a:xfrm>
              <a:off x="6322461" y="2334278"/>
              <a:ext cx="360610" cy="358519"/>
              <a:chOff x="6900710" y="2092425"/>
              <a:chExt cx="360610" cy="358519"/>
            </a:xfrm>
          </p:grpSpPr>
          <p:sp>
            <p:nvSpPr>
              <p:cNvPr id="164" name="Oval 163">
                <a:extLst>
                  <a:ext uri="{FF2B5EF4-FFF2-40B4-BE49-F238E27FC236}">
                    <a16:creationId xmlns:a16="http://schemas.microsoft.com/office/drawing/2014/main" id="{9310CB9F-3645-471F-A29B-DADEA4CC2F84}"/>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check 3">
                <a:extLst>
                  <a:ext uri="{FF2B5EF4-FFF2-40B4-BE49-F238E27FC236}">
                    <a16:creationId xmlns:a16="http://schemas.microsoft.com/office/drawing/2014/main" id="{C77ACF05-6AB0-43BB-8C06-4D077F1D8C87}"/>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66" name="Group 165">
            <a:extLst>
              <a:ext uri="{FF2B5EF4-FFF2-40B4-BE49-F238E27FC236}">
                <a16:creationId xmlns:a16="http://schemas.microsoft.com/office/drawing/2014/main" id="{7BE7DC69-AD41-4B4A-987E-F230BAC678E1}"/>
              </a:ext>
            </a:extLst>
          </p:cNvPr>
          <p:cNvGrpSpPr/>
          <p:nvPr/>
        </p:nvGrpSpPr>
        <p:grpSpPr>
          <a:xfrm>
            <a:off x="7587370" y="4496988"/>
            <a:ext cx="3587273" cy="853931"/>
            <a:chOff x="7587370" y="4735437"/>
            <a:chExt cx="3587273" cy="853931"/>
          </a:xfrm>
        </p:grpSpPr>
        <p:sp>
          <p:nvSpPr>
            <p:cNvPr id="167" name="Oval 166">
              <a:extLst>
                <a:ext uri="{FF2B5EF4-FFF2-40B4-BE49-F238E27FC236}">
                  <a16:creationId xmlns:a16="http://schemas.microsoft.com/office/drawing/2014/main" id="{68CDD538-C03E-4E69-950F-0502752C1289}"/>
                </a:ext>
              </a:extLst>
            </p:cNvPr>
            <p:cNvSpPr/>
            <p:nvPr/>
          </p:nvSpPr>
          <p:spPr bwMode="auto">
            <a:xfrm>
              <a:off x="7587370" y="4735437"/>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02C418B-8573-4EB0-AD33-57CA8B9A60EF}"/>
                </a:ext>
              </a:extLst>
            </p:cNvPr>
            <p:cNvGrpSpPr/>
            <p:nvPr/>
          </p:nvGrpSpPr>
          <p:grpSpPr>
            <a:xfrm>
              <a:off x="8224122" y="5163675"/>
              <a:ext cx="1056883" cy="425693"/>
              <a:chOff x="8942834" y="4423950"/>
              <a:chExt cx="1120525" cy="451328"/>
            </a:xfrm>
          </p:grpSpPr>
          <p:sp>
            <p:nvSpPr>
              <p:cNvPr id="179" name="Oval 178">
                <a:extLst>
                  <a:ext uri="{FF2B5EF4-FFF2-40B4-BE49-F238E27FC236}">
                    <a16:creationId xmlns:a16="http://schemas.microsoft.com/office/drawing/2014/main" id="{45CF1351-F3AA-4E87-8F91-C63EE7B627D5}"/>
                  </a:ext>
                </a:extLst>
              </p:cNvPr>
              <p:cNvSpPr/>
              <p:nvPr/>
            </p:nvSpPr>
            <p:spPr bwMode="auto">
              <a:xfrm>
                <a:off x="8942834" y="4423950"/>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80" name="Graphic 179">
                <a:extLst>
                  <a:ext uri="{FF2B5EF4-FFF2-40B4-BE49-F238E27FC236}">
                    <a16:creationId xmlns:a16="http://schemas.microsoft.com/office/drawing/2014/main" id="{38DE1DEC-C9F3-442C-A4E3-11CA4FF498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2808" y="4534272"/>
                <a:ext cx="231381" cy="231216"/>
              </a:xfrm>
              <a:prstGeom prst="rect">
                <a:avLst/>
              </a:prstGeom>
            </p:spPr>
          </p:pic>
          <p:sp>
            <p:nvSpPr>
              <p:cNvPr id="181" name="Rectangle 180">
                <a:extLst>
                  <a:ext uri="{FF2B5EF4-FFF2-40B4-BE49-F238E27FC236}">
                    <a16:creationId xmlns:a16="http://schemas.microsoft.com/office/drawing/2014/main" id="{758C217D-5597-4DB2-B128-16B2FB149E52}"/>
                  </a:ext>
                </a:extLst>
              </p:cNvPr>
              <p:cNvSpPr/>
              <p:nvPr/>
            </p:nvSpPr>
            <p:spPr>
              <a:xfrm>
                <a:off x="9338480" y="4516275"/>
                <a:ext cx="724879"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Templates</a:t>
                </a:r>
              </a:p>
            </p:txBody>
          </p:sp>
        </p:grpSp>
        <p:grpSp>
          <p:nvGrpSpPr>
            <p:cNvPr id="169" name="Group 168">
              <a:extLst>
                <a:ext uri="{FF2B5EF4-FFF2-40B4-BE49-F238E27FC236}">
                  <a16:creationId xmlns:a16="http://schemas.microsoft.com/office/drawing/2014/main" id="{3C1C6944-EACA-4B1A-A372-5F7B6B036B89}"/>
                </a:ext>
              </a:extLst>
            </p:cNvPr>
            <p:cNvGrpSpPr/>
            <p:nvPr/>
          </p:nvGrpSpPr>
          <p:grpSpPr>
            <a:xfrm>
              <a:off x="9326225" y="5163675"/>
              <a:ext cx="824238" cy="425693"/>
              <a:chOff x="8942834" y="4967533"/>
              <a:chExt cx="873871" cy="451328"/>
            </a:xfrm>
          </p:grpSpPr>
          <p:sp>
            <p:nvSpPr>
              <p:cNvPr id="176" name="Oval 175">
                <a:extLst>
                  <a:ext uri="{FF2B5EF4-FFF2-40B4-BE49-F238E27FC236}">
                    <a16:creationId xmlns:a16="http://schemas.microsoft.com/office/drawing/2014/main" id="{898F5920-7BE0-4E2D-9D0F-56B39A96B13D}"/>
                  </a:ext>
                </a:extLst>
              </p:cNvPr>
              <p:cNvSpPr/>
              <p:nvPr/>
            </p:nvSpPr>
            <p:spPr bwMode="auto">
              <a:xfrm>
                <a:off x="8942834" y="4967533"/>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176">
                <a:extLst>
                  <a:ext uri="{FF2B5EF4-FFF2-40B4-BE49-F238E27FC236}">
                    <a16:creationId xmlns:a16="http://schemas.microsoft.com/office/drawing/2014/main" id="{47779BDC-C241-4BA6-80DD-48F2E78FA36F}"/>
                  </a:ext>
                </a:extLst>
              </p:cNvPr>
              <p:cNvSpPr/>
              <p:nvPr/>
            </p:nvSpPr>
            <p:spPr>
              <a:xfrm>
                <a:off x="9341895" y="5070087"/>
                <a:ext cx="474810"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err="1">
                    <a:ln>
                      <a:noFill/>
                    </a:ln>
                    <a:solidFill>
                      <a:srgbClr val="3C3C41"/>
                    </a:solidFill>
                    <a:effectLst/>
                    <a:uLnTx/>
                    <a:uFillTx/>
                    <a:latin typeface="Segoe UI Semibold"/>
                    <a:ea typeface="+mn-ea"/>
                    <a:cs typeface="+mn-cs"/>
                  </a:rPr>
                  <a:t>RBAC</a:t>
                </a:r>
                <a:endParaRPr kumimoji="0" lang="en-US" sz="900" b="0" i="0" u="none" strike="noStrike" kern="0" cap="none" spc="0" normalizeH="0" baseline="0" noProof="0">
                  <a:ln>
                    <a:noFill/>
                  </a:ln>
                  <a:solidFill>
                    <a:srgbClr val="3C3C41"/>
                  </a:solidFill>
                  <a:effectLst/>
                  <a:uLnTx/>
                  <a:uFillTx/>
                  <a:latin typeface="Segoe UI Semibold"/>
                  <a:ea typeface="+mn-ea"/>
                  <a:cs typeface="+mn-cs"/>
                </a:endParaRPr>
              </a:p>
            </p:txBody>
          </p:sp>
          <p:pic>
            <p:nvPicPr>
              <p:cNvPr id="178" name="Picture 177">
                <a:extLst>
                  <a:ext uri="{FF2B5EF4-FFF2-40B4-BE49-F238E27FC236}">
                    <a16:creationId xmlns:a16="http://schemas.microsoft.com/office/drawing/2014/main" id="{7888A6CB-9B42-4140-B857-1EE8CFBE1CD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30837" y="5058185"/>
                <a:ext cx="275322" cy="270025"/>
              </a:xfrm>
              <a:prstGeom prst="rect">
                <a:avLst/>
              </a:prstGeom>
            </p:spPr>
          </p:pic>
        </p:grpSp>
        <p:pic>
          <p:nvPicPr>
            <p:cNvPr id="170" name="Picture 169">
              <a:extLst>
                <a:ext uri="{FF2B5EF4-FFF2-40B4-BE49-F238E27FC236}">
                  <a16:creationId xmlns:a16="http://schemas.microsoft.com/office/drawing/2014/main" id="{63FDE4D2-8264-4935-A00E-2FB820C4A7A9}"/>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5377" y="4877520"/>
              <a:ext cx="473759" cy="473759"/>
            </a:xfrm>
            <a:prstGeom prst="rect">
              <a:avLst/>
            </a:prstGeom>
          </p:spPr>
        </p:pic>
        <p:sp>
          <p:nvSpPr>
            <p:cNvPr id="171" name="Rectangle 170">
              <a:extLst>
                <a:ext uri="{FF2B5EF4-FFF2-40B4-BE49-F238E27FC236}">
                  <a16:creationId xmlns:a16="http://schemas.microsoft.com/office/drawing/2014/main" id="{BD47F039-D45E-431B-9756-ACC7C0BAC816}"/>
                </a:ext>
              </a:extLst>
            </p:cNvPr>
            <p:cNvSpPr/>
            <p:nvPr/>
          </p:nvSpPr>
          <p:spPr>
            <a:xfrm>
              <a:off x="8484412" y="4830396"/>
              <a:ext cx="1005403" cy="307777"/>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Blueprints</a:t>
              </a:r>
            </a:p>
          </p:txBody>
        </p:sp>
        <p:grpSp>
          <p:nvGrpSpPr>
            <p:cNvPr id="172" name="Group 171">
              <a:extLst>
                <a:ext uri="{FF2B5EF4-FFF2-40B4-BE49-F238E27FC236}">
                  <a16:creationId xmlns:a16="http://schemas.microsoft.com/office/drawing/2014/main" id="{62743522-DF6B-4A63-BCBF-A0B8584D0D15}"/>
                </a:ext>
              </a:extLst>
            </p:cNvPr>
            <p:cNvGrpSpPr/>
            <p:nvPr/>
          </p:nvGrpSpPr>
          <p:grpSpPr>
            <a:xfrm>
              <a:off x="10253643" y="5163675"/>
              <a:ext cx="921000" cy="425693"/>
              <a:chOff x="9007698" y="5470653"/>
              <a:chExt cx="976460" cy="451328"/>
            </a:xfrm>
          </p:grpSpPr>
          <p:sp>
            <p:nvSpPr>
              <p:cNvPr id="173" name="Oval 172">
                <a:extLst>
                  <a:ext uri="{FF2B5EF4-FFF2-40B4-BE49-F238E27FC236}">
                    <a16:creationId xmlns:a16="http://schemas.microsoft.com/office/drawing/2014/main" id="{A153E3F1-5769-4187-8095-D3C788C27D3D}"/>
                  </a:ext>
                </a:extLst>
              </p:cNvPr>
              <p:cNvSpPr/>
              <p:nvPr/>
            </p:nvSpPr>
            <p:spPr bwMode="auto">
              <a:xfrm>
                <a:off x="9007698" y="5470653"/>
                <a:ext cx="451327"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251F456F-2374-480A-8A5B-2C5C7951572B}"/>
                  </a:ext>
                </a:extLst>
              </p:cNvPr>
              <p:cNvSpPr/>
              <p:nvPr/>
            </p:nvSpPr>
            <p:spPr>
              <a:xfrm>
                <a:off x="9406756" y="5573207"/>
                <a:ext cx="577402"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Policies</a:t>
                </a:r>
              </a:p>
            </p:txBody>
          </p:sp>
          <p:pic>
            <p:nvPicPr>
              <p:cNvPr id="175" name="Graphic 174">
                <a:extLst>
                  <a:ext uri="{FF2B5EF4-FFF2-40B4-BE49-F238E27FC236}">
                    <a16:creationId xmlns:a16="http://schemas.microsoft.com/office/drawing/2014/main" id="{4A25A706-F801-4F17-9819-059E7F7DF2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5682" y="5560720"/>
                <a:ext cx="275321" cy="271194"/>
              </a:xfrm>
              <a:prstGeom prst="rect">
                <a:avLst/>
              </a:prstGeom>
            </p:spPr>
          </p:pic>
        </p:grpSp>
      </p:grpSp>
      <p:grpSp>
        <p:nvGrpSpPr>
          <p:cNvPr id="182" name="Group 181">
            <a:extLst>
              <a:ext uri="{FF2B5EF4-FFF2-40B4-BE49-F238E27FC236}">
                <a16:creationId xmlns:a16="http://schemas.microsoft.com/office/drawing/2014/main" id="{A2364B5E-A58E-413F-AAF9-593BB963D041}"/>
              </a:ext>
            </a:extLst>
          </p:cNvPr>
          <p:cNvGrpSpPr/>
          <p:nvPr/>
        </p:nvGrpSpPr>
        <p:grpSpPr>
          <a:xfrm>
            <a:off x="6528418" y="5978980"/>
            <a:ext cx="353814" cy="353814"/>
            <a:chOff x="6233626" y="2239520"/>
            <a:chExt cx="548036" cy="548036"/>
          </a:xfrm>
        </p:grpSpPr>
        <p:sp>
          <p:nvSpPr>
            <p:cNvPr id="183" name="Oval 182">
              <a:extLst>
                <a:ext uri="{FF2B5EF4-FFF2-40B4-BE49-F238E27FC236}">
                  <a16:creationId xmlns:a16="http://schemas.microsoft.com/office/drawing/2014/main" id="{AF88D510-3D42-4D54-AE17-194B4C5AAA5D}"/>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4" name="Group 183">
              <a:extLst>
                <a:ext uri="{FF2B5EF4-FFF2-40B4-BE49-F238E27FC236}">
                  <a16:creationId xmlns:a16="http://schemas.microsoft.com/office/drawing/2014/main" id="{65CAA228-4AFF-4009-80F1-2EE9F792DC90}"/>
                </a:ext>
              </a:extLst>
            </p:cNvPr>
            <p:cNvGrpSpPr/>
            <p:nvPr/>
          </p:nvGrpSpPr>
          <p:grpSpPr>
            <a:xfrm>
              <a:off x="6322461" y="2334278"/>
              <a:ext cx="360610" cy="358519"/>
              <a:chOff x="6900710" y="2092425"/>
              <a:chExt cx="360610" cy="358519"/>
            </a:xfrm>
          </p:grpSpPr>
          <p:sp>
            <p:nvSpPr>
              <p:cNvPr id="185" name="Oval 184">
                <a:extLst>
                  <a:ext uri="{FF2B5EF4-FFF2-40B4-BE49-F238E27FC236}">
                    <a16:creationId xmlns:a16="http://schemas.microsoft.com/office/drawing/2014/main" id="{982BE550-FBFC-4AD3-8644-9C598A0E773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check 3">
                <a:extLst>
                  <a:ext uri="{FF2B5EF4-FFF2-40B4-BE49-F238E27FC236}">
                    <a16:creationId xmlns:a16="http://schemas.microsoft.com/office/drawing/2014/main" id="{1A98026C-F06B-4F92-B00A-63E426CB608C}"/>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87" name="Group 186">
            <a:extLst>
              <a:ext uri="{FF2B5EF4-FFF2-40B4-BE49-F238E27FC236}">
                <a16:creationId xmlns:a16="http://schemas.microsoft.com/office/drawing/2014/main" id="{BAF21CAF-197A-4E85-BF56-C36E156D9C07}"/>
              </a:ext>
            </a:extLst>
          </p:cNvPr>
          <p:cNvGrpSpPr/>
          <p:nvPr/>
        </p:nvGrpSpPr>
        <p:grpSpPr>
          <a:xfrm>
            <a:off x="7605764" y="3338066"/>
            <a:ext cx="1515949" cy="772987"/>
            <a:chOff x="7605764" y="4496770"/>
            <a:chExt cx="1515949" cy="772987"/>
          </a:xfrm>
        </p:grpSpPr>
        <p:sp>
          <p:nvSpPr>
            <p:cNvPr id="188" name="Rectangle 187">
              <a:extLst>
                <a:ext uri="{FF2B5EF4-FFF2-40B4-BE49-F238E27FC236}">
                  <a16:creationId xmlns:a16="http://schemas.microsoft.com/office/drawing/2014/main" id="{5FEAB33F-B8C5-4B12-BA4A-EE384B5933AD}"/>
                </a:ext>
              </a:extLst>
            </p:cNvPr>
            <p:cNvSpPr/>
            <p:nvPr/>
          </p:nvSpPr>
          <p:spPr>
            <a:xfrm>
              <a:off x="8456146" y="4729375"/>
              <a:ext cx="665567" cy="307777"/>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Policy</a:t>
              </a:r>
            </a:p>
          </p:txBody>
        </p:sp>
        <p:sp>
          <p:nvSpPr>
            <p:cNvPr id="189" name="Oval 188">
              <a:extLst>
                <a:ext uri="{FF2B5EF4-FFF2-40B4-BE49-F238E27FC236}">
                  <a16:creationId xmlns:a16="http://schemas.microsoft.com/office/drawing/2014/main" id="{00E6F3A6-8B2D-43C5-A940-351A25CE70B2}"/>
                </a:ext>
              </a:extLst>
            </p:cNvPr>
            <p:cNvSpPr/>
            <p:nvPr/>
          </p:nvSpPr>
          <p:spPr bwMode="auto">
            <a:xfrm>
              <a:off x="7605764" y="4496770"/>
              <a:ext cx="772987" cy="772987"/>
            </a:xfrm>
            <a:prstGeom prst="ellipse">
              <a:avLst/>
            </a:prstGeom>
            <a:solidFill>
              <a:srgbClr val="FFFFFF"/>
            </a:solidFill>
            <a:ln w="10795" cap="flat" cmpd="sng" algn="ctr">
              <a:noFill/>
              <a:prstDash val="solid"/>
            </a:ln>
            <a:effectLst>
              <a:outerShdw blurRad="190500" dist="38100" dir="45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90" name="Group 189">
              <a:extLst>
                <a:ext uri="{FF2B5EF4-FFF2-40B4-BE49-F238E27FC236}">
                  <a16:creationId xmlns:a16="http://schemas.microsoft.com/office/drawing/2014/main" id="{4A948AAD-9061-4144-9AAC-4F55323EFFFA}"/>
                </a:ext>
              </a:extLst>
            </p:cNvPr>
            <p:cNvGrpSpPr/>
            <p:nvPr/>
          </p:nvGrpSpPr>
          <p:grpSpPr>
            <a:xfrm>
              <a:off x="7837864" y="4678084"/>
              <a:ext cx="308786" cy="410359"/>
              <a:chOff x="7853406" y="4679300"/>
              <a:chExt cx="308786" cy="410359"/>
            </a:xfrm>
          </p:grpSpPr>
          <p:grpSp>
            <p:nvGrpSpPr>
              <p:cNvPr id="191" name="Group 190">
                <a:extLst>
                  <a:ext uri="{FF2B5EF4-FFF2-40B4-BE49-F238E27FC236}">
                    <a16:creationId xmlns:a16="http://schemas.microsoft.com/office/drawing/2014/main" id="{E13E4F40-D279-4676-8EFB-054776DEEAEB}"/>
                  </a:ext>
                </a:extLst>
              </p:cNvPr>
              <p:cNvGrpSpPr/>
              <p:nvPr/>
            </p:nvGrpSpPr>
            <p:grpSpPr>
              <a:xfrm>
                <a:off x="7853406" y="4679300"/>
                <a:ext cx="308786" cy="410359"/>
                <a:chOff x="3189664" y="4713628"/>
                <a:chExt cx="403440" cy="536148"/>
              </a:xfrm>
            </p:grpSpPr>
            <p:sp>
              <p:nvSpPr>
                <p:cNvPr id="193" name="Freeform 1176">
                  <a:extLst>
                    <a:ext uri="{FF2B5EF4-FFF2-40B4-BE49-F238E27FC236}">
                      <a16:creationId xmlns:a16="http://schemas.microsoft.com/office/drawing/2014/main" id="{3FCD4F4A-BDF2-45B0-AD22-7CA143FC434B}"/>
                    </a:ext>
                  </a:extLst>
                </p:cNvPr>
                <p:cNvSpPr>
                  <a:spLocks/>
                </p:cNvSpPr>
                <p:nvPr/>
              </p:nvSpPr>
              <p:spPr bwMode="auto">
                <a:xfrm>
                  <a:off x="3189664" y="4713628"/>
                  <a:ext cx="403437" cy="536148"/>
                </a:xfrm>
                <a:custGeom>
                  <a:avLst/>
                  <a:gdLst>
                    <a:gd name="T0" fmla="*/ 0 w 76"/>
                    <a:gd name="T1" fmla="*/ 0 h 101"/>
                    <a:gd name="T2" fmla="*/ 0 w 76"/>
                    <a:gd name="T3" fmla="*/ 101 h 101"/>
                    <a:gd name="T4" fmla="*/ 76 w 76"/>
                    <a:gd name="T5" fmla="*/ 101 h 101"/>
                    <a:gd name="T6" fmla="*/ 76 w 76"/>
                    <a:gd name="T7" fmla="*/ 31 h 101"/>
                    <a:gd name="T8" fmla="*/ 45 w 76"/>
                    <a:gd name="T9" fmla="*/ 31 h 101"/>
                    <a:gd name="T10" fmla="*/ 45 w 76"/>
                    <a:gd name="T11" fmla="*/ 0 h 101"/>
                    <a:gd name="T12" fmla="*/ 0 w 76"/>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76" h="101">
                      <a:moveTo>
                        <a:pt x="0" y="0"/>
                      </a:moveTo>
                      <a:lnTo>
                        <a:pt x="0" y="101"/>
                      </a:lnTo>
                      <a:lnTo>
                        <a:pt x="76" y="101"/>
                      </a:lnTo>
                      <a:lnTo>
                        <a:pt x="76" y="31"/>
                      </a:lnTo>
                      <a:lnTo>
                        <a:pt x="45" y="31"/>
                      </a:lnTo>
                      <a:lnTo>
                        <a:pt x="45" y="0"/>
                      </a:lnTo>
                      <a:lnTo>
                        <a:pt x="0"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4" name="Rectangle 1177">
                  <a:extLst>
                    <a:ext uri="{FF2B5EF4-FFF2-40B4-BE49-F238E27FC236}">
                      <a16:creationId xmlns:a16="http://schemas.microsoft.com/office/drawing/2014/main" id="{22F78F3D-A7F3-4EF9-955B-39CBFB762CEE}"/>
                    </a:ext>
                  </a:extLst>
                </p:cNvPr>
                <p:cNvSpPr>
                  <a:spLocks noChangeArrowheads="1"/>
                </p:cNvSpPr>
                <p:nvPr/>
              </p:nvSpPr>
              <p:spPr bwMode="auto">
                <a:xfrm>
                  <a:off x="3221514" y="5016207"/>
                  <a:ext cx="339736" cy="318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5" name="Freeform 1178">
                  <a:extLst>
                    <a:ext uri="{FF2B5EF4-FFF2-40B4-BE49-F238E27FC236}">
                      <a16:creationId xmlns:a16="http://schemas.microsoft.com/office/drawing/2014/main" id="{927D9628-B93B-4922-9B64-E6CF0A897EB8}"/>
                    </a:ext>
                  </a:extLst>
                </p:cNvPr>
                <p:cNvSpPr>
                  <a:spLocks noEditPoints="1"/>
                </p:cNvSpPr>
                <p:nvPr/>
              </p:nvSpPr>
              <p:spPr bwMode="auto">
                <a:xfrm>
                  <a:off x="3221514" y="5085215"/>
                  <a:ext cx="339736" cy="100861"/>
                </a:xfrm>
                <a:custGeom>
                  <a:avLst/>
                  <a:gdLst>
                    <a:gd name="T0" fmla="*/ 80 w 80"/>
                    <a:gd name="T1" fmla="*/ 8 h 24"/>
                    <a:gd name="T2" fmla="*/ 23 w 80"/>
                    <a:gd name="T3" fmla="*/ 8 h 24"/>
                    <a:gd name="T4" fmla="*/ 12 w 80"/>
                    <a:gd name="T5" fmla="*/ 0 h 24"/>
                    <a:gd name="T6" fmla="*/ 0 w 80"/>
                    <a:gd name="T7" fmla="*/ 12 h 24"/>
                    <a:gd name="T8" fmla="*/ 12 w 80"/>
                    <a:gd name="T9" fmla="*/ 24 h 24"/>
                    <a:gd name="T10" fmla="*/ 23 w 80"/>
                    <a:gd name="T11" fmla="*/ 16 h 24"/>
                    <a:gd name="T12" fmla="*/ 80 w 80"/>
                    <a:gd name="T13" fmla="*/ 16 h 24"/>
                    <a:gd name="T14" fmla="*/ 80 w 80"/>
                    <a:gd name="T15" fmla="*/ 8 h 24"/>
                    <a:gd name="T16" fmla="*/ 12 w 80"/>
                    <a:gd name="T17" fmla="*/ 18 h 24"/>
                    <a:gd name="T18" fmla="*/ 6 w 80"/>
                    <a:gd name="T19" fmla="*/ 12 h 24"/>
                    <a:gd name="T20" fmla="*/ 12 w 80"/>
                    <a:gd name="T21" fmla="*/ 6 h 24"/>
                    <a:gd name="T22" fmla="*/ 18 w 80"/>
                    <a:gd name="T23" fmla="*/ 12 h 24"/>
                    <a:gd name="T24" fmla="*/ 12 w 80"/>
                    <a:gd name="T2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24">
                      <a:moveTo>
                        <a:pt x="80" y="8"/>
                      </a:moveTo>
                      <a:cubicBezTo>
                        <a:pt x="23" y="8"/>
                        <a:pt x="23" y="8"/>
                        <a:pt x="23" y="8"/>
                      </a:cubicBezTo>
                      <a:cubicBezTo>
                        <a:pt x="22" y="3"/>
                        <a:pt x="17" y="0"/>
                        <a:pt x="12" y="0"/>
                      </a:cubicBezTo>
                      <a:cubicBezTo>
                        <a:pt x="5" y="0"/>
                        <a:pt x="0" y="5"/>
                        <a:pt x="0" y="12"/>
                      </a:cubicBezTo>
                      <a:cubicBezTo>
                        <a:pt x="0" y="19"/>
                        <a:pt x="5" y="24"/>
                        <a:pt x="12" y="24"/>
                      </a:cubicBezTo>
                      <a:cubicBezTo>
                        <a:pt x="17" y="24"/>
                        <a:pt x="22" y="21"/>
                        <a:pt x="23" y="16"/>
                      </a:cubicBezTo>
                      <a:cubicBezTo>
                        <a:pt x="80" y="16"/>
                        <a:pt x="80" y="16"/>
                        <a:pt x="80" y="16"/>
                      </a:cubicBezTo>
                      <a:lnTo>
                        <a:pt x="80" y="8"/>
                      </a:lnTo>
                      <a:close/>
                      <a:moveTo>
                        <a:pt x="12" y="18"/>
                      </a:moveTo>
                      <a:cubicBezTo>
                        <a:pt x="9" y="18"/>
                        <a:pt x="6" y="15"/>
                        <a:pt x="6" y="12"/>
                      </a:cubicBezTo>
                      <a:cubicBezTo>
                        <a:pt x="6" y="9"/>
                        <a:pt x="9" y="6"/>
                        <a:pt x="12" y="6"/>
                      </a:cubicBezTo>
                      <a:cubicBezTo>
                        <a:pt x="15" y="6"/>
                        <a:pt x="18" y="9"/>
                        <a:pt x="18" y="12"/>
                      </a:cubicBezTo>
                      <a:cubicBezTo>
                        <a:pt x="18" y="15"/>
                        <a:pt x="15" y="18"/>
                        <a:pt x="12" y="1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6" name="Rectangle 1179">
                  <a:extLst>
                    <a:ext uri="{FF2B5EF4-FFF2-40B4-BE49-F238E27FC236}">
                      <a16:creationId xmlns:a16="http://schemas.microsoft.com/office/drawing/2014/main" id="{104D4117-7C31-42BD-91A9-5D3C14F57B96}"/>
                    </a:ext>
                  </a:extLst>
                </p:cNvPr>
                <p:cNvSpPr>
                  <a:spLocks noChangeArrowheads="1"/>
                </p:cNvSpPr>
                <p:nvPr/>
              </p:nvSpPr>
              <p:spPr bwMode="auto">
                <a:xfrm>
                  <a:off x="3221514" y="4947197"/>
                  <a:ext cx="138018" cy="3716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7" name="Rectangle 1180">
                  <a:extLst>
                    <a:ext uri="{FF2B5EF4-FFF2-40B4-BE49-F238E27FC236}">
                      <a16:creationId xmlns:a16="http://schemas.microsoft.com/office/drawing/2014/main" id="{830F8FEE-4CD9-471B-8459-393F14BA4B3D}"/>
                    </a:ext>
                  </a:extLst>
                </p:cNvPr>
                <p:cNvSpPr>
                  <a:spLocks noChangeArrowheads="1"/>
                </p:cNvSpPr>
                <p:nvPr/>
              </p:nvSpPr>
              <p:spPr bwMode="auto">
                <a:xfrm>
                  <a:off x="3428543" y="4947197"/>
                  <a:ext cx="132711" cy="3716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8" name="Freeform 1181">
                  <a:extLst>
                    <a:ext uri="{FF2B5EF4-FFF2-40B4-BE49-F238E27FC236}">
                      <a16:creationId xmlns:a16="http://schemas.microsoft.com/office/drawing/2014/main" id="{E9372B5A-478F-452D-9857-1C0C21D0B6B4}"/>
                    </a:ext>
                  </a:extLst>
                </p:cNvPr>
                <p:cNvSpPr>
                  <a:spLocks/>
                </p:cNvSpPr>
                <p:nvPr/>
              </p:nvSpPr>
              <p:spPr bwMode="auto">
                <a:xfrm>
                  <a:off x="3460393" y="4713628"/>
                  <a:ext cx="132711" cy="132711"/>
                </a:xfrm>
                <a:custGeom>
                  <a:avLst/>
                  <a:gdLst>
                    <a:gd name="T0" fmla="*/ 0 w 25"/>
                    <a:gd name="T1" fmla="*/ 25 h 25"/>
                    <a:gd name="T2" fmla="*/ 25 w 25"/>
                    <a:gd name="T3" fmla="*/ 25 h 25"/>
                    <a:gd name="T4" fmla="*/ 0 w 25"/>
                    <a:gd name="T5" fmla="*/ 0 h 25"/>
                    <a:gd name="T6" fmla="*/ 0 w 25"/>
                    <a:gd name="T7" fmla="*/ 25 h 25"/>
                  </a:gdLst>
                  <a:ahLst/>
                  <a:cxnLst>
                    <a:cxn ang="0">
                      <a:pos x="T0" y="T1"/>
                    </a:cxn>
                    <a:cxn ang="0">
                      <a:pos x="T2" y="T3"/>
                    </a:cxn>
                    <a:cxn ang="0">
                      <a:pos x="T4" y="T5"/>
                    </a:cxn>
                    <a:cxn ang="0">
                      <a:pos x="T6" y="T7"/>
                    </a:cxn>
                  </a:cxnLst>
                  <a:rect l="0" t="0" r="r" b="b"/>
                  <a:pathLst>
                    <a:path w="25" h="25">
                      <a:moveTo>
                        <a:pt x="0" y="25"/>
                      </a:moveTo>
                      <a:lnTo>
                        <a:pt x="25" y="25"/>
                      </a:lnTo>
                      <a:lnTo>
                        <a:pt x="0" y="0"/>
                      </a:lnTo>
                      <a:lnTo>
                        <a:pt x="0" y="25"/>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sp>
            <p:nvSpPr>
              <p:cNvPr id="192" name="Freeform 1042">
                <a:extLst>
                  <a:ext uri="{FF2B5EF4-FFF2-40B4-BE49-F238E27FC236}">
                    <a16:creationId xmlns:a16="http://schemas.microsoft.com/office/drawing/2014/main" id="{B54D65E9-A29D-432A-B1DF-6F5D426BABF6}"/>
                  </a:ext>
                </a:extLst>
              </p:cNvPr>
              <p:cNvSpPr>
                <a:spLocks/>
              </p:cNvSpPr>
              <p:nvPr/>
            </p:nvSpPr>
            <p:spPr bwMode="auto">
              <a:xfrm>
                <a:off x="7895320" y="4703313"/>
                <a:ext cx="101575" cy="87063"/>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200" name="Text Placeholder 2">
            <a:extLst>
              <a:ext uri="{FF2B5EF4-FFF2-40B4-BE49-F238E27FC236}">
                <a16:creationId xmlns:a16="http://schemas.microsoft.com/office/drawing/2014/main" id="{F75A79C7-36DB-4C99-934D-495B1D18FA0C}"/>
              </a:ext>
            </a:extLst>
          </p:cNvPr>
          <p:cNvSpPr txBox="1">
            <a:spLocks/>
          </p:cNvSpPr>
          <p:nvPr/>
        </p:nvSpPr>
        <p:spPr>
          <a:xfrm>
            <a:off x="477259" y="1155071"/>
            <a:ext cx="11025188"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Cloud-native governance -&gt; removing barriers to compliance and enabling velocity</a:t>
            </a:r>
          </a:p>
        </p:txBody>
      </p:sp>
      <p:pic>
        <p:nvPicPr>
          <p:cNvPr id="85" name="Graphic 84">
            <a:extLst>
              <a:ext uri="{FF2B5EF4-FFF2-40B4-BE49-F238E27FC236}">
                <a16:creationId xmlns:a16="http://schemas.microsoft.com/office/drawing/2014/main" id="{E3B96A32-C78D-47C2-B8B0-419CB0B018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10117" y="3682355"/>
            <a:ext cx="418591" cy="418591"/>
          </a:xfrm>
          <a:prstGeom prst="rect">
            <a:avLst/>
          </a:prstGeom>
        </p:spPr>
      </p:pic>
      <p:pic>
        <p:nvPicPr>
          <p:cNvPr id="87" name="Graphic 86">
            <a:extLst>
              <a:ext uri="{FF2B5EF4-FFF2-40B4-BE49-F238E27FC236}">
                <a16:creationId xmlns:a16="http://schemas.microsoft.com/office/drawing/2014/main" id="{BA670772-7147-4486-ABCF-0365F4DF75D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9801" y="3705540"/>
            <a:ext cx="418591" cy="418591"/>
          </a:xfrm>
          <a:prstGeom prst="rect">
            <a:avLst/>
          </a:prstGeom>
        </p:spPr>
      </p:pic>
      <p:pic>
        <p:nvPicPr>
          <p:cNvPr id="88" name="Graphic 87">
            <a:extLst>
              <a:ext uri="{FF2B5EF4-FFF2-40B4-BE49-F238E27FC236}">
                <a16:creationId xmlns:a16="http://schemas.microsoft.com/office/drawing/2014/main" id="{CC5547F5-E92A-47FA-AD08-E90450C5D02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18573" y="3766825"/>
            <a:ext cx="418592" cy="310861"/>
          </a:xfrm>
          <a:prstGeom prst="rect">
            <a:avLst/>
          </a:prstGeom>
        </p:spPr>
      </p:pic>
      <p:pic>
        <p:nvPicPr>
          <p:cNvPr id="89" name="Graphic 88">
            <a:extLst>
              <a:ext uri="{FF2B5EF4-FFF2-40B4-BE49-F238E27FC236}">
                <a16:creationId xmlns:a16="http://schemas.microsoft.com/office/drawing/2014/main" id="{25B8A9D0-C1E6-4F70-8086-1E09CC1245E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13433" y="3606155"/>
            <a:ext cx="435335" cy="485566"/>
          </a:xfrm>
          <a:prstGeom prst="rect">
            <a:avLst/>
          </a:prstGeom>
        </p:spPr>
      </p:pic>
      <p:pic>
        <p:nvPicPr>
          <p:cNvPr id="90" name="Graphic 89">
            <a:extLst>
              <a:ext uri="{FF2B5EF4-FFF2-40B4-BE49-F238E27FC236}">
                <a16:creationId xmlns:a16="http://schemas.microsoft.com/office/drawing/2014/main" id="{6CE10A1D-453A-4CF4-AE35-DB9ACFCD1B7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36341" y="3705540"/>
            <a:ext cx="418591" cy="418591"/>
          </a:xfrm>
          <a:prstGeom prst="rect">
            <a:avLst/>
          </a:prstGeom>
        </p:spPr>
      </p:pic>
      <p:pic>
        <p:nvPicPr>
          <p:cNvPr id="91" name="Picture 6" descr="Related image">
            <a:extLst>
              <a:ext uri="{FF2B5EF4-FFF2-40B4-BE49-F238E27FC236}">
                <a16:creationId xmlns:a16="http://schemas.microsoft.com/office/drawing/2014/main" id="{5931E3D2-712B-4470-B7F3-EEB1D4D9B5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25407" y="3424861"/>
            <a:ext cx="1111190" cy="823030"/>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Group 91">
            <a:extLst>
              <a:ext uri="{FF2B5EF4-FFF2-40B4-BE49-F238E27FC236}">
                <a16:creationId xmlns:a16="http://schemas.microsoft.com/office/drawing/2014/main" id="{1814F7D2-38DD-4FE7-875F-9C34F8BBD244}"/>
              </a:ext>
            </a:extLst>
          </p:cNvPr>
          <p:cNvGrpSpPr/>
          <p:nvPr/>
        </p:nvGrpSpPr>
        <p:grpSpPr>
          <a:xfrm>
            <a:off x="7605764" y="5766933"/>
            <a:ext cx="2118678" cy="772987"/>
            <a:chOff x="7605764" y="3365948"/>
            <a:chExt cx="2118678" cy="772987"/>
          </a:xfrm>
        </p:grpSpPr>
        <p:sp>
          <p:nvSpPr>
            <p:cNvPr id="93" name="Rectangle 92">
              <a:extLst>
                <a:ext uri="{FF2B5EF4-FFF2-40B4-BE49-F238E27FC236}">
                  <a16:creationId xmlns:a16="http://schemas.microsoft.com/office/drawing/2014/main" id="{1D819534-8B90-4943-A002-FA98FD2B0C5D}"/>
                </a:ext>
              </a:extLst>
            </p:cNvPr>
            <p:cNvSpPr/>
            <p:nvPr/>
          </p:nvSpPr>
          <p:spPr>
            <a:xfrm>
              <a:off x="8456146" y="3518038"/>
              <a:ext cx="126829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Cost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Management</a:t>
              </a:r>
            </a:p>
          </p:txBody>
        </p:sp>
        <p:sp>
          <p:nvSpPr>
            <p:cNvPr id="95" name="Oval 94">
              <a:extLst>
                <a:ext uri="{FF2B5EF4-FFF2-40B4-BE49-F238E27FC236}">
                  <a16:creationId xmlns:a16="http://schemas.microsoft.com/office/drawing/2014/main" id="{ACB0C921-B216-4495-B989-DBEA48BA7B8C}"/>
                </a:ext>
              </a:extLst>
            </p:cNvPr>
            <p:cNvSpPr/>
            <p:nvPr/>
          </p:nvSpPr>
          <p:spPr bwMode="auto">
            <a:xfrm>
              <a:off x="7605764" y="3365948"/>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6" name="Picture 95">
              <a:extLst>
                <a:ext uri="{FF2B5EF4-FFF2-40B4-BE49-F238E27FC236}">
                  <a16:creationId xmlns:a16="http://schemas.microsoft.com/office/drawing/2014/main" id="{FABD6B5E-C969-478F-9084-9CDA5450D28E}"/>
                </a:ext>
              </a:extLst>
            </p:cNvPr>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5888" y="3537587"/>
              <a:ext cx="395380" cy="395380"/>
            </a:xfrm>
            <a:prstGeom prst="rect">
              <a:avLst/>
            </a:prstGeom>
          </p:spPr>
        </p:pic>
      </p:grpSp>
    </p:spTree>
    <p:extLst>
      <p:ext uri="{BB962C8B-B14F-4D97-AF65-F5344CB8AC3E}">
        <p14:creationId xmlns:p14="http://schemas.microsoft.com/office/powerpoint/2010/main" val="3956363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par>
                                <p:cTn id="8" presetID="10"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10" presetClass="entr" presetSubtype="0" fill="hold"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56"/>
                                        </p:tgtEl>
                                        <p:attrNameLst>
                                          <p:attrName>style.visibility</p:attrName>
                                        </p:attrNameLst>
                                      </p:cBhvr>
                                      <p:to>
                                        <p:strVal val="visible"/>
                                      </p:to>
                                    </p:set>
                                    <p:animEffect transition="in" filter="fade">
                                      <p:cBhvr>
                                        <p:cTn id="29" dur="500"/>
                                        <p:tgtEl>
                                          <p:spTgt spid="156"/>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wipe(left)">
                                      <p:cBhvr>
                                        <p:cTn id="33" dur="500"/>
                                        <p:tgtEl>
                                          <p:spTgt spid="138"/>
                                        </p:tgtEl>
                                      </p:cBhvr>
                                    </p:animEffect>
                                  </p:childTnLst>
                                </p:cTn>
                              </p:par>
                              <p:par>
                                <p:cTn id="34" presetID="10" presetClass="entr" presetSubtype="0" fill="hold" nodeType="withEffect">
                                  <p:stCondLst>
                                    <p:cond delay="0"/>
                                  </p:stCondLst>
                                  <p:childTnLst>
                                    <p:set>
                                      <p:cBhvr>
                                        <p:cTn id="35" dur="1" fill="hold">
                                          <p:stCondLst>
                                            <p:cond delay="0"/>
                                          </p:stCondLst>
                                        </p:cTn>
                                        <p:tgtEl>
                                          <p:spTgt spid="144"/>
                                        </p:tgtEl>
                                        <p:attrNameLst>
                                          <p:attrName>style.visibility</p:attrName>
                                        </p:attrNameLst>
                                      </p:cBhvr>
                                      <p:to>
                                        <p:strVal val="visible"/>
                                      </p:to>
                                    </p:set>
                                    <p:animEffect transition="in" filter="fade">
                                      <p:cBhvr>
                                        <p:cTn id="36" dur="500"/>
                                        <p:tgtEl>
                                          <p:spTgt spid="14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87"/>
                                        </p:tgtEl>
                                        <p:attrNameLst>
                                          <p:attrName>style.visibility</p:attrName>
                                        </p:attrNameLst>
                                      </p:cBhvr>
                                      <p:to>
                                        <p:strVal val="visible"/>
                                      </p:to>
                                    </p:set>
                                    <p:animEffect transition="in" filter="fade">
                                      <p:cBhvr>
                                        <p:cTn id="40" dur="500"/>
                                        <p:tgtEl>
                                          <p:spTgt spid="18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37"/>
                                        </p:tgtEl>
                                        <p:attrNameLst>
                                          <p:attrName>style.visibility</p:attrName>
                                        </p:attrNameLst>
                                      </p:cBhvr>
                                      <p:to>
                                        <p:strVal val="visible"/>
                                      </p:to>
                                    </p:set>
                                    <p:animEffect transition="in" filter="wipe(left)">
                                      <p:cBhvr>
                                        <p:cTn id="44" dur="500"/>
                                        <p:tgtEl>
                                          <p:spTgt spid="137"/>
                                        </p:tgtEl>
                                      </p:cBhvr>
                                    </p:animEffect>
                                  </p:childTnLst>
                                </p:cTn>
                              </p:par>
                              <p:par>
                                <p:cTn id="45" presetID="10" presetClass="entr" presetSubtype="0" fill="hold" nodeType="withEffect">
                                  <p:stCondLst>
                                    <p:cond delay="0"/>
                                  </p:stCondLst>
                                  <p:childTnLst>
                                    <p:set>
                                      <p:cBhvr>
                                        <p:cTn id="46" dur="1" fill="hold">
                                          <p:stCondLst>
                                            <p:cond delay="0"/>
                                          </p:stCondLst>
                                        </p:cTn>
                                        <p:tgtEl>
                                          <p:spTgt spid="161"/>
                                        </p:tgtEl>
                                        <p:attrNameLst>
                                          <p:attrName>style.visibility</p:attrName>
                                        </p:attrNameLst>
                                      </p:cBhvr>
                                      <p:to>
                                        <p:strVal val="visible"/>
                                      </p:to>
                                    </p:set>
                                    <p:animEffect transition="in" filter="fade">
                                      <p:cBhvr>
                                        <p:cTn id="47" dur="500"/>
                                        <p:tgtEl>
                                          <p:spTgt spid="161"/>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166"/>
                                        </p:tgtEl>
                                        <p:attrNameLst>
                                          <p:attrName>style.visibility</p:attrName>
                                        </p:attrNameLst>
                                      </p:cBhvr>
                                      <p:to>
                                        <p:strVal val="visible"/>
                                      </p:to>
                                    </p:set>
                                    <p:animEffect transition="in" filter="fade">
                                      <p:cBhvr>
                                        <p:cTn id="51" dur="500"/>
                                        <p:tgtEl>
                                          <p:spTgt spid="166"/>
                                        </p:tgtEl>
                                      </p:cBhvr>
                                    </p:animEffect>
                                  </p:childTnLst>
                                </p:cTn>
                              </p:par>
                            </p:childTnLst>
                          </p:cTn>
                        </p:par>
                        <p:par>
                          <p:cTn id="52" fill="hold">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left)">
                                      <p:cBhvr>
                                        <p:cTn id="55" dur="500"/>
                                        <p:tgtEl>
                                          <p:spTgt spid="160"/>
                                        </p:tgtEl>
                                      </p:cBhvr>
                                    </p:animEffect>
                                  </p:childTnLst>
                                </p:cTn>
                              </p:par>
                              <p:par>
                                <p:cTn id="56" presetID="10" presetClass="entr" presetSubtype="0" fill="hold" nodeType="withEffect">
                                  <p:stCondLst>
                                    <p:cond delay="0"/>
                                  </p:stCondLst>
                                  <p:childTnLst>
                                    <p:set>
                                      <p:cBhvr>
                                        <p:cTn id="57" dur="1" fill="hold">
                                          <p:stCondLst>
                                            <p:cond delay="0"/>
                                          </p:stCondLst>
                                        </p:cTn>
                                        <p:tgtEl>
                                          <p:spTgt spid="182"/>
                                        </p:tgtEl>
                                        <p:attrNameLst>
                                          <p:attrName>style.visibility</p:attrName>
                                        </p:attrNameLst>
                                      </p:cBhvr>
                                      <p:to>
                                        <p:strVal val="visible"/>
                                      </p:to>
                                    </p:set>
                                    <p:animEffect transition="in" filter="fade">
                                      <p:cBhvr>
                                        <p:cTn id="58" dur="500"/>
                                        <p:tgtEl>
                                          <p:spTgt spid="182"/>
                                        </p:tgtEl>
                                      </p:cBhvr>
                                    </p:animEffect>
                                  </p:childTnLst>
                                </p:cTn>
                              </p:par>
                            </p:childTnLst>
                          </p:cTn>
                        </p:par>
                        <p:par>
                          <p:cTn id="59" fill="hold">
                            <p:stCondLst>
                              <p:cond delay="3500"/>
                            </p:stCondLst>
                            <p:childTnLst>
                              <p:par>
                                <p:cTn id="60" presetID="10" presetClass="entr" presetSubtype="0" fill="hold" nodeType="after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animBg="1"/>
      <p:bldP spid="1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r>
              <a:rPr lang="en-US" dirty="0"/>
              <a:t>Governance for the cloud</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2780569" y="3321500"/>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rgbClr val="0D0D0D"/>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A14D7C2-0ECD-41DE-9CF7-BD1AC476BB47}"/>
              </a:ext>
            </a:extLst>
          </p:cNvPr>
          <p:cNvGrpSpPr/>
          <p:nvPr/>
        </p:nvGrpSpPr>
        <p:grpSpPr>
          <a:xfrm>
            <a:off x="5006545" y="3321500"/>
            <a:ext cx="2144590" cy="1710262"/>
            <a:chOff x="6396845" y="3321485"/>
            <a:chExt cx="2144894" cy="1710504"/>
          </a:xfrm>
        </p:grpSpPr>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6396845" y="3321485"/>
              <a:ext cx="1874231"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Resource Graph</a:t>
              </a:r>
            </a:p>
          </p:txBody>
        </p:sp>
        <p:sp>
          <p:nvSpPr>
            <p:cNvPr id="156" name="Rectangle 155">
              <a:extLst>
                <a:ext uri="{FF2B5EF4-FFF2-40B4-BE49-F238E27FC236}">
                  <a16:creationId xmlns:a16="http://schemas.microsoft.com/office/drawing/2014/main" id="{5307FB88-D5D8-4089-AF47-D88AEE0E1881}"/>
                </a:ext>
              </a:extLst>
            </p:cNvPr>
            <p:cNvSpPr/>
            <p:nvPr/>
          </p:nvSpPr>
          <p:spPr>
            <a:xfrm>
              <a:off x="6396845" y="4012607"/>
              <a:ext cx="2144894" cy="1019382"/>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Query, explore &amp; analyze cloud resources at scale</a:t>
              </a:r>
            </a:p>
          </p:txBody>
        </p:sp>
        <p:cxnSp>
          <p:nvCxnSpPr>
            <p:cNvPr id="82" name="Straight Connector 81">
              <a:extLst>
                <a:ext uri="{FF2B5EF4-FFF2-40B4-BE49-F238E27FC236}">
                  <a16:creationId xmlns:a16="http://schemas.microsoft.com/office/drawing/2014/main" id="{FD910553-DC40-4919-937F-F476E793940F}"/>
                </a:ext>
              </a:extLst>
            </p:cNvPr>
            <p:cNvCxnSpPr/>
            <p:nvPr/>
          </p:nvCxnSpPr>
          <p:spPr>
            <a:xfrm>
              <a:off x="646629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7192808" y="3334190"/>
            <a:ext cx="2346784" cy="1411316"/>
            <a:chOff x="9233315" y="3321485"/>
            <a:chExt cx="2347117"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47117"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517421" y="2422029"/>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1855176" cy="1510792"/>
              <a:chOff x="9092926" y="1650386"/>
              <a:chExt cx="185517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1785726" cy="594120"/>
                <a:chOff x="9302765" y="3323599"/>
                <a:chExt cx="178572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657552"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Cost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589045" y="3321500"/>
            <a:ext cx="2094637" cy="2282773"/>
            <a:chOff x="588263" y="3321485"/>
            <a:chExt cx="2094934" cy="2283096"/>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Policy</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Real-time enforcement, compliance assessment and remediation</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3A33413D-446A-4DD9-8CB5-379F9F20D565}"/>
              </a:ext>
            </a:extLst>
          </p:cNvPr>
          <p:cNvSpPr txBox="1"/>
          <p:nvPr/>
        </p:nvSpPr>
        <p:spPr>
          <a:xfrm>
            <a:off x="3587028" y="2992727"/>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sp>
        <p:nvSpPr>
          <p:cNvPr id="35" name="TextBox 34">
            <a:extLst>
              <a:ext uri="{FF2B5EF4-FFF2-40B4-BE49-F238E27FC236}">
                <a16:creationId xmlns:a16="http://schemas.microsoft.com/office/drawing/2014/main" id="{F5D17496-A2AC-49A8-A43A-29D6FECF4D05}"/>
              </a:ext>
            </a:extLst>
          </p:cNvPr>
          <p:cNvSpPr txBox="1"/>
          <p:nvPr/>
        </p:nvSpPr>
        <p:spPr>
          <a:xfrm>
            <a:off x="5863218" y="2968134"/>
            <a:ext cx="790018" cy="215444"/>
          </a:xfrm>
          <a:prstGeom prst="rect">
            <a:avLst/>
          </a:prstGeom>
          <a:noFill/>
        </p:spPr>
        <p:txBody>
          <a:bodyPr wrap="square" lIns="0" tIns="0" rIns="0" bIns="0" rtlCol="0">
            <a:spAutoFit/>
          </a:bodyPr>
          <a:lstStyle/>
          <a:p>
            <a:pPr defTabSz="914192">
              <a:defRPr/>
            </a:pPr>
            <a:r>
              <a:rPr lang="en-US" sz="1400" kern="0" dirty="0">
                <a:solidFill>
                  <a:srgbClr val="D83B01"/>
                </a:solidFill>
                <a:latin typeface="Segoe UI Semibold" panose="020B0702040204020203" pitchFamily="34" charset="0"/>
                <a:cs typeface="Segoe UI Semibold" panose="020B0702040204020203" pitchFamily="34" charset="0"/>
              </a:rPr>
              <a:t>NEW</a:t>
            </a:r>
          </a:p>
        </p:txBody>
      </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2808" y="2395939"/>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168" y="2401569"/>
            <a:ext cx="1045424" cy="1045424"/>
          </a:xfrm>
          <a:prstGeom prst="rect">
            <a:avLst/>
          </a:prstGeom>
        </p:spPr>
      </p:pic>
      <p:pic>
        <p:nvPicPr>
          <p:cNvPr id="38" name="Graphic 37">
            <a:extLst>
              <a:ext uri="{FF2B5EF4-FFF2-40B4-BE49-F238E27FC236}">
                <a16:creationId xmlns:a16="http://schemas.microsoft.com/office/drawing/2014/main" id="{C29F4844-BADE-4536-AD4A-798EE4E306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6545" y="2416662"/>
            <a:ext cx="909389" cy="909389"/>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915" y="2363159"/>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9575170" y="2569837"/>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589045"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Control</a:t>
            </a:r>
          </a:p>
        </p:txBody>
      </p:sp>
      <p:sp>
        <p:nvSpPr>
          <p:cNvPr id="42" name="TextBox 41">
            <a:extLst>
              <a:ext uri="{FF2B5EF4-FFF2-40B4-BE49-F238E27FC236}">
                <a16:creationId xmlns:a16="http://schemas.microsoft.com/office/drawing/2014/main" id="{524E4218-1D5F-49D7-9235-CFCC93F12ACF}"/>
              </a:ext>
            </a:extLst>
          </p:cNvPr>
          <p:cNvSpPr txBox="1"/>
          <p:nvPr/>
        </p:nvSpPr>
        <p:spPr>
          <a:xfrm>
            <a:off x="5032032"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Visibility</a:t>
            </a:r>
          </a:p>
        </p:txBody>
      </p:sp>
      <p:sp>
        <p:nvSpPr>
          <p:cNvPr id="43" name="TextBox 42">
            <a:extLst>
              <a:ext uri="{FF2B5EF4-FFF2-40B4-BE49-F238E27FC236}">
                <a16:creationId xmlns:a16="http://schemas.microsoft.com/office/drawing/2014/main" id="{411B0740-B1A2-4BE3-983C-26F10E2093FF}"/>
              </a:ext>
            </a:extLst>
          </p:cNvPr>
          <p:cNvSpPr txBox="1"/>
          <p:nvPr/>
        </p:nvSpPr>
        <p:spPr>
          <a:xfrm>
            <a:off x="2810539"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475020"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7253526"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5461240" y="6451378"/>
            <a:ext cx="6701608" cy="301727"/>
          </a:xfrm>
          <a:prstGeom prst="rect">
            <a:avLst/>
          </a:prstGeom>
          <a:noFill/>
        </p:spPr>
        <p:txBody>
          <a:bodyPr wrap="square" lIns="0" tIns="0" rIns="0" bIns="0" rtlCol="0">
            <a:spAutoFit/>
          </a:bodyPr>
          <a:lstStyle/>
          <a:p>
            <a:pPr defTabSz="914367"/>
            <a:r>
              <a:rPr lang="en-US" sz="1961" dirty="0">
                <a:gradFill>
                  <a:gsLst>
                    <a:gs pos="2917">
                      <a:srgbClr val="1A1A1A"/>
                    </a:gs>
                    <a:gs pos="30000">
                      <a:srgbClr val="1A1A1A"/>
                    </a:gs>
                  </a:gsLst>
                  <a:lin ang="5400000" scaled="0"/>
                </a:gradFill>
                <a:latin typeface="Segoe UI"/>
              </a:rPr>
              <a:t>https://docs.microsoft.com/en-us/azure/cost-management/</a:t>
            </a:r>
          </a:p>
        </p:txBody>
      </p:sp>
    </p:spTree>
    <p:extLst>
      <p:ext uri="{BB962C8B-B14F-4D97-AF65-F5344CB8AC3E}">
        <p14:creationId xmlns:p14="http://schemas.microsoft.com/office/powerpoint/2010/main" val="4138591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4165F7-C0C3-4387-8347-DE2707A39C9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sp>
        <p:nvSpPr>
          <p:cNvPr id="4" name="Title 1">
            <a:extLst>
              <a:ext uri="{FF2B5EF4-FFF2-40B4-BE49-F238E27FC236}">
                <a16:creationId xmlns:a16="http://schemas.microsoft.com/office/drawing/2014/main" id="{F4C189F1-B6C8-4743-975D-DF43D76820CC}"/>
              </a:ext>
            </a:extLst>
          </p:cNvPr>
          <p:cNvSpPr txBox="1">
            <a:spLocks/>
          </p:cNvSpPr>
          <p:nvPr/>
        </p:nvSpPr>
        <p:spPr>
          <a:xfrm>
            <a:off x="429538" y="649569"/>
            <a:ext cx="11306469"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strike="noStrike" kern="1200" cap="none" spc="-150" baseline="0">
                <a:ln w="3175">
                  <a:noFill/>
                </a:ln>
                <a:solidFill>
                  <a:schemeClr val="tx1"/>
                </a:solidFill>
                <a:effectLst/>
                <a:latin typeface="+mj-lt"/>
                <a:ea typeface="+mn-ea"/>
                <a:cs typeface="Segoe UI" pitchFamily="34" charset="0"/>
              </a:defRPr>
            </a:lvl1pPr>
          </a:lstStyle>
          <a:p>
            <a:r>
              <a:rPr lang="en-US" sz="2745" dirty="0">
                <a:solidFill>
                  <a:srgbClr val="90C226"/>
                </a:solidFill>
              </a:rPr>
              <a:t>Other Tools</a:t>
            </a:r>
          </a:p>
        </p:txBody>
      </p:sp>
      <p:sp>
        <p:nvSpPr>
          <p:cNvPr id="5" name="TextBox 4">
            <a:extLst>
              <a:ext uri="{FF2B5EF4-FFF2-40B4-BE49-F238E27FC236}">
                <a16:creationId xmlns:a16="http://schemas.microsoft.com/office/drawing/2014/main" id="{1DBDA832-0D9A-48A3-99F0-1DD54288FC79}"/>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Other players in the governance space</a:t>
            </a:r>
          </a:p>
        </p:txBody>
      </p:sp>
      <p:sp>
        <p:nvSpPr>
          <p:cNvPr id="10" name="TextBox 9">
            <a:extLst>
              <a:ext uri="{FF2B5EF4-FFF2-40B4-BE49-F238E27FC236}">
                <a16:creationId xmlns:a16="http://schemas.microsoft.com/office/drawing/2014/main" id="{35D21256-307D-4EBD-B573-5AE472E1B859}"/>
              </a:ext>
            </a:extLst>
          </p:cNvPr>
          <p:cNvSpPr txBox="1"/>
          <p:nvPr/>
        </p:nvSpPr>
        <p:spPr>
          <a:xfrm>
            <a:off x="267115" y="3377285"/>
            <a:ext cx="2298526"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Security Center</a:t>
            </a:r>
          </a:p>
        </p:txBody>
      </p:sp>
      <p:sp>
        <p:nvSpPr>
          <p:cNvPr id="11" name="TextBox 10">
            <a:extLst>
              <a:ext uri="{FF2B5EF4-FFF2-40B4-BE49-F238E27FC236}">
                <a16:creationId xmlns:a16="http://schemas.microsoft.com/office/drawing/2014/main" id="{14D7FAE7-EAC9-4419-8084-CC1A70EF52AF}"/>
              </a:ext>
            </a:extLst>
          </p:cNvPr>
          <p:cNvSpPr txBox="1"/>
          <p:nvPr/>
        </p:nvSpPr>
        <p:spPr>
          <a:xfrm>
            <a:off x="2729304" y="3359687"/>
            <a:ext cx="2126136"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Log Analytics</a:t>
            </a:r>
          </a:p>
        </p:txBody>
      </p:sp>
      <p:sp>
        <p:nvSpPr>
          <p:cNvPr id="14" name="TextBox 13">
            <a:extLst>
              <a:ext uri="{FF2B5EF4-FFF2-40B4-BE49-F238E27FC236}">
                <a16:creationId xmlns:a16="http://schemas.microsoft.com/office/drawing/2014/main" id="{4AA0F66D-B2D3-4BF1-95B9-6649BEC3030F}"/>
              </a:ext>
            </a:extLst>
          </p:cNvPr>
          <p:cNvSpPr txBox="1"/>
          <p:nvPr/>
        </p:nvSpPr>
        <p:spPr>
          <a:xfrm>
            <a:off x="4911126" y="3540217"/>
            <a:ext cx="2436437"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Monitor</a:t>
            </a:r>
          </a:p>
        </p:txBody>
      </p:sp>
      <p:pic>
        <p:nvPicPr>
          <p:cNvPr id="16" name="Picture 15" descr="A close up of a sign&#10;&#10;Description automatically generated">
            <a:extLst>
              <a:ext uri="{FF2B5EF4-FFF2-40B4-BE49-F238E27FC236}">
                <a16:creationId xmlns:a16="http://schemas.microsoft.com/office/drawing/2014/main" id="{071A761B-3D9F-4459-93BA-5B375C07702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58467" y="2125174"/>
            <a:ext cx="2126137" cy="1080553"/>
          </a:xfrm>
          <a:prstGeom prst="rect">
            <a:avLst/>
          </a:prstGeom>
        </p:spPr>
      </p:pic>
      <p:sp>
        <p:nvSpPr>
          <p:cNvPr id="17" name="TextBox 16">
            <a:extLst>
              <a:ext uri="{FF2B5EF4-FFF2-40B4-BE49-F238E27FC236}">
                <a16:creationId xmlns:a16="http://schemas.microsoft.com/office/drawing/2014/main" id="{635082D8-CC4B-4C71-882D-91EE35C0A39F}"/>
              </a:ext>
            </a:extLst>
          </p:cNvPr>
          <p:cNvSpPr txBox="1"/>
          <p:nvPr/>
        </p:nvSpPr>
        <p:spPr>
          <a:xfrm>
            <a:off x="7555035" y="3519471"/>
            <a:ext cx="2436437"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Azure DevOps</a:t>
            </a:r>
          </a:p>
        </p:txBody>
      </p:sp>
      <p:sp>
        <p:nvSpPr>
          <p:cNvPr id="18" name="TextBox 17">
            <a:extLst>
              <a:ext uri="{FF2B5EF4-FFF2-40B4-BE49-F238E27FC236}">
                <a16:creationId xmlns:a16="http://schemas.microsoft.com/office/drawing/2014/main" id="{0C89E19C-029B-4D73-849D-51D38E8F0E53}"/>
              </a:ext>
            </a:extLst>
          </p:cNvPr>
          <p:cNvSpPr txBox="1"/>
          <p:nvPr/>
        </p:nvSpPr>
        <p:spPr>
          <a:xfrm>
            <a:off x="1" y="4412647"/>
            <a:ext cx="2545420" cy="1743979"/>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Free and Standard Tiers</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Prevent, Detect, and Defend Azure Resources</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VM JIT access</a:t>
            </a:r>
          </a:p>
        </p:txBody>
      </p:sp>
      <p:sp>
        <p:nvSpPr>
          <p:cNvPr id="19" name="TextBox 18">
            <a:extLst>
              <a:ext uri="{FF2B5EF4-FFF2-40B4-BE49-F238E27FC236}">
                <a16:creationId xmlns:a16="http://schemas.microsoft.com/office/drawing/2014/main" id="{6ACB4319-CDD7-4148-A3EF-8A87B9449121}"/>
              </a:ext>
            </a:extLst>
          </p:cNvPr>
          <p:cNvSpPr txBox="1"/>
          <p:nvPr/>
        </p:nvSpPr>
        <p:spPr>
          <a:xfrm>
            <a:off x="2545421" y="4389662"/>
            <a:ext cx="2367481" cy="1669650"/>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Pay per GB of Data</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Detailed monitoring of Azure and Applications</a:t>
            </a:r>
          </a:p>
        </p:txBody>
      </p:sp>
      <p:sp>
        <p:nvSpPr>
          <p:cNvPr id="20" name="TextBox 19">
            <a:extLst>
              <a:ext uri="{FF2B5EF4-FFF2-40B4-BE49-F238E27FC236}">
                <a16:creationId xmlns:a16="http://schemas.microsoft.com/office/drawing/2014/main" id="{4BFB6FF0-8CB5-4BF2-8A44-10067FD6D71E}"/>
              </a:ext>
            </a:extLst>
          </p:cNvPr>
          <p:cNvSpPr txBox="1"/>
          <p:nvPr/>
        </p:nvSpPr>
        <p:spPr>
          <a:xfrm>
            <a:off x="5041178" y="4370947"/>
            <a:ext cx="2207447" cy="1451303"/>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Free</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Allows for monitoring and alerting on most resources</a:t>
            </a:r>
          </a:p>
        </p:txBody>
      </p:sp>
      <p:sp>
        <p:nvSpPr>
          <p:cNvPr id="22" name="TextBox 21">
            <a:extLst>
              <a:ext uri="{FF2B5EF4-FFF2-40B4-BE49-F238E27FC236}">
                <a16:creationId xmlns:a16="http://schemas.microsoft.com/office/drawing/2014/main" id="{B1D7672A-0127-48E2-A384-5C381CD75A4B}"/>
              </a:ext>
            </a:extLst>
          </p:cNvPr>
          <p:cNvSpPr txBox="1"/>
          <p:nvPr/>
        </p:nvSpPr>
        <p:spPr>
          <a:xfrm>
            <a:off x="7527476" y="4335717"/>
            <a:ext cx="2433455" cy="1743979"/>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a:gradFill>
                  <a:gsLst>
                    <a:gs pos="2917">
                      <a:schemeClr val="tx1"/>
                    </a:gs>
                    <a:gs pos="30000">
                      <a:schemeClr val="tx1"/>
                    </a:gs>
                  </a:gsLst>
                  <a:lin ang="5400000" scaled="0"/>
                </a:gradFill>
              </a:rPr>
              <a:t>Paid offering</a:t>
            </a:r>
          </a:p>
          <a:p>
            <a:pPr marL="336145" indent="-336145">
              <a:lnSpc>
                <a:spcPct val="90000"/>
              </a:lnSpc>
              <a:spcAft>
                <a:spcPts val="588"/>
              </a:spcAft>
              <a:buFont typeface="Arial" panose="020B0604020202020204" pitchFamily="34" charset="0"/>
              <a:buChar char="•"/>
            </a:pPr>
            <a:r>
              <a:rPr lang="en-US" sz="1568">
                <a:gradFill>
                  <a:gsLst>
                    <a:gs pos="2917">
                      <a:schemeClr val="tx1"/>
                    </a:gs>
                    <a:gs pos="30000">
                      <a:schemeClr val="tx1"/>
                    </a:gs>
                  </a:gsLst>
                  <a:lin ang="5400000" scaled="0"/>
                </a:gradFill>
              </a:rPr>
              <a:t>Infrastructure </a:t>
            </a:r>
            <a:r>
              <a:rPr lang="en-US" sz="1568" dirty="0">
                <a:gradFill>
                  <a:gsLst>
                    <a:gs pos="2917">
                      <a:schemeClr val="tx1"/>
                    </a:gs>
                    <a:gs pos="30000">
                      <a:schemeClr val="tx1"/>
                    </a:gs>
                  </a:gsLst>
                  <a:lin ang="5400000" scaled="0"/>
                </a:gradFill>
              </a:rPr>
              <a:t>as code</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Reproduceable, self-documenting deployments</a:t>
            </a:r>
          </a:p>
        </p:txBody>
      </p:sp>
      <p:pic>
        <p:nvPicPr>
          <p:cNvPr id="25" name="Picture 24" descr="A close up of a logo&#10;&#10;Description automatically generated">
            <a:extLst>
              <a:ext uri="{FF2B5EF4-FFF2-40B4-BE49-F238E27FC236}">
                <a16:creationId xmlns:a16="http://schemas.microsoft.com/office/drawing/2014/main" id="{31DD56B3-B27A-4463-ABF6-041DC7935E6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62499" y="2073916"/>
            <a:ext cx="1177781" cy="1177781"/>
          </a:xfrm>
          <a:prstGeom prst="rect">
            <a:avLst/>
          </a:prstGeom>
        </p:spPr>
      </p:pic>
      <p:sp>
        <p:nvSpPr>
          <p:cNvPr id="26" name="TextBox 25">
            <a:extLst>
              <a:ext uri="{FF2B5EF4-FFF2-40B4-BE49-F238E27FC236}">
                <a16:creationId xmlns:a16="http://schemas.microsoft.com/office/drawing/2014/main" id="{1F0F7FAA-5257-48F5-B5E8-88D1227C2DFB}"/>
              </a:ext>
            </a:extLst>
          </p:cNvPr>
          <p:cNvSpPr txBox="1"/>
          <p:nvPr/>
        </p:nvSpPr>
        <p:spPr>
          <a:xfrm>
            <a:off x="10048935" y="3505220"/>
            <a:ext cx="2143066" cy="601944"/>
          </a:xfrm>
          <a:prstGeom prst="rect">
            <a:avLst/>
          </a:prstGeom>
          <a:noFill/>
        </p:spPr>
        <p:txBody>
          <a:bodyPr wrap="square" lIns="179285" tIns="143428" rIns="179285" bIns="143428" rtlCol="0">
            <a:spAutoFit/>
          </a:bodyPr>
          <a:lstStyle/>
          <a:p>
            <a:pPr>
              <a:lnSpc>
                <a:spcPct val="90000"/>
              </a:lnSpc>
              <a:spcAft>
                <a:spcPts val="588"/>
              </a:spcAft>
            </a:pPr>
            <a:r>
              <a:rPr lang="en-US" sz="2255" dirty="0">
                <a:gradFill>
                  <a:gsLst>
                    <a:gs pos="2917">
                      <a:schemeClr val="tx1"/>
                    </a:gs>
                    <a:gs pos="30000">
                      <a:schemeClr val="tx1"/>
                    </a:gs>
                  </a:gsLst>
                  <a:lin ang="5400000" scaled="0"/>
                </a:gradFill>
              </a:rPr>
              <a:t>AAD Premium</a:t>
            </a:r>
          </a:p>
        </p:txBody>
      </p:sp>
      <p:sp>
        <p:nvSpPr>
          <p:cNvPr id="27" name="TextBox 26">
            <a:extLst>
              <a:ext uri="{FF2B5EF4-FFF2-40B4-BE49-F238E27FC236}">
                <a16:creationId xmlns:a16="http://schemas.microsoft.com/office/drawing/2014/main" id="{90B7A7FE-0FCD-4EEF-AD68-37F452EE4439}"/>
              </a:ext>
            </a:extLst>
          </p:cNvPr>
          <p:cNvSpPr txBox="1"/>
          <p:nvPr/>
        </p:nvSpPr>
        <p:spPr>
          <a:xfrm>
            <a:off x="9816055" y="4295892"/>
            <a:ext cx="2375946" cy="1961221"/>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Paid add-on</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P1 and P2</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Allows MFA, Conditional Access, Privileged Identity Management</a:t>
            </a:r>
          </a:p>
        </p:txBody>
      </p:sp>
      <p:pic>
        <p:nvPicPr>
          <p:cNvPr id="2052" name="Picture 4" descr="See the source image">
            <a:extLst>
              <a:ext uri="{FF2B5EF4-FFF2-40B4-BE49-F238E27FC236}">
                <a16:creationId xmlns:a16="http://schemas.microsoft.com/office/drawing/2014/main" id="{C648B817-E1F4-4FB7-8380-EC466DC6F6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570" r="30073"/>
          <a:stretch/>
        </p:blipFill>
        <p:spPr bwMode="auto">
          <a:xfrm>
            <a:off x="846785" y="1996910"/>
            <a:ext cx="1104623" cy="14320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C4A36AAD-E8E5-4E5C-AA5D-0DE05FEEE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209" y="2147023"/>
            <a:ext cx="1148324" cy="11483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2A01988-E879-48C3-88D2-444B083B37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4709" y="2033824"/>
            <a:ext cx="2396124" cy="125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765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10.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4.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5.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_Template.potx" id="{D19ED5EF-C073-4FD2-AAB8-A9AEB3365B20}" vid="{3411C75C-92A6-4FA1-B008-8910363F2F3B}"/>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7.xml><?xml version="1.0" encoding="utf-8"?>
<a:theme xmlns:a="http://schemas.openxmlformats.org/drawingml/2006/main" name="1_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8.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9.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805CA1546A9EF4D874C41813FBCFE77" ma:contentTypeVersion="0" ma:contentTypeDescription="Create a new document." ma:contentTypeScope="" ma:versionID="c9aa000eea19acce3b3ed41d1e1eb400">
  <xsd:schema xmlns:xsd="http://www.w3.org/2001/XMLSchema" xmlns:xs="http://www.w3.org/2001/XMLSchema" xmlns:p="http://schemas.microsoft.com/office/2006/metadata/properties" targetNamespace="http://schemas.microsoft.com/office/2006/metadata/properties" ma:root="true" ma:fieldsID="28e93d0e610ade8792d1bdc0e02464c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08E53-00E2-4D63-A42A-C283FDDA7689}">
  <ds:schemaRefs>
    <ds:schemaRef ds:uri="http://schemas.microsoft.com/sharepoint/v3/contenttype/forms"/>
  </ds:schemaRefs>
</ds:datastoreItem>
</file>

<file path=customXml/itemProps2.xml><?xml version="1.0" encoding="utf-8"?>
<ds:datastoreItem xmlns:ds="http://schemas.openxmlformats.org/officeDocument/2006/customXml" ds:itemID="{D6DC45E8-047B-402C-B2BB-472F0072F98B}">
  <ds:schemaRefs>
    <ds:schemaRef ds:uri="http://www.w3.org/XML/1998/namespace"/>
    <ds:schemaRef ds:uri="http://purl.org/dc/dcmitype/"/>
    <ds:schemaRef ds:uri="3b9b3575-773f-4f44-bdb4-af0b9d75fdc8"/>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schemas.microsoft.com/sharepoint/v3"/>
    <ds:schemaRef ds:uri="0e35ab2a-0bad-4e08-afd1-ec907182e1d5"/>
    <ds:schemaRef ds:uri="http://purl.org/dc/terms/"/>
    <ds:schemaRef ds:uri="http://purl.org/dc/elements/1.1/"/>
  </ds:schemaRefs>
</ds:datastoreItem>
</file>

<file path=customXml/itemProps3.xml><?xml version="1.0" encoding="utf-8"?>
<ds:datastoreItem xmlns:ds="http://schemas.openxmlformats.org/officeDocument/2006/customXml" ds:itemID="{653636F2-375E-4C2F-B381-7CE0A49E1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6755</TotalTime>
  <Words>5899</Words>
  <Application>Microsoft Office PowerPoint</Application>
  <PresentationFormat>Widescreen</PresentationFormat>
  <Paragraphs>725</Paragraphs>
  <Slides>59</Slides>
  <Notes>39</Notes>
  <HiddenSlides>3</HiddenSlides>
  <MMClips>0</MMClips>
  <ScaleCrop>false</ScaleCrop>
  <HeadingPairs>
    <vt:vector size="8" baseType="variant">
      <vt:variant>
        <vt:lpstr>Fonts Used</vt:lpstr>
      </vt:variant>
      <vt:variant>
        <vt:i4>16</vt:i4>
      </vt:variant>
      <vt:variant>
        <vt:lpstr>Theme</vt:lpstr>
      </vt:variant>
      <vt:variant>
        <vt:i4>10</vt:i4>
      </vt:variant>
      <vt:variant>
        <vt:lpstr>Embedded OLE Servers</vt:lpstr>
      </vt:variant>
      <vt:variant>
        <vt:i4>1</vt:i4>
      </vt:variant>
      <vt:variant>
        <vt:lpstr>Slide Titles</vt:lpstr>
      </vt:variant>
      <vt:variant>
        <vt:i4>59</vt:i4>
      </vt:variant>
    </vt:vector>
  </HeadingPairs>
  <TitlesOfParts>
    <vt:vector size="86" baseType="lpstr">
      <vt:lpstr>Arial</vt:lpstr>
      <vt:lpstr>Calibri</vt:lpstr>
      <vt:lpstr>Calibri Light</vt:lpstr>
      <vt:lpstr>Consolas</vt:lpstr>
      <vt:lpstr>Courier New</vt:lpstr>
      <vt:lpstr>Segoe Pro Light</vt:lpstr>
      <vt:lpstr>Segoe Semibold</vt:lpstr>
      <vt:lpstr>Segoe UI</vt:lpstr>
      <vt:lpstr>Segoe UI Light</vt:lpstr>
      <vt:lpstr>Segoe UI Semibold</vt:lpstr>
      <vt:lpstr>Segoe UI Semibold (Headings)</vt:lpstr>
      <vt:lpstr>Segoe UI Semilight</vt:lpstr>
      <vt:lpstr>Times New Roman</vt:lpstr>
      <vt:lpstr>Trebuchet MS</vt:lpstr>
      <vt:lpstr>Wingdings</vt:lpstr>
      <vt:lpstr>Wingdings 3</vt:lpstr>
      <vt:lpstr>1_5-50203_Microsoft_Ignite_Template</vt:lpstr>
      <vt:lpstr>C+E Azure 2018</vt:lpstr>
      <vt:lpstr>5-50091_TR24_BO_CT_Template</vt:lpstr>
      <vt:lpstr>5-50195_Microsoft_Build_Template</vt:lpstr>
      <vt:lpstr>2_WHITE TEMPLATE</vt:lpstr>
      <vt:lpstr>1_WHITE TEMPLATE</vt:lpstr>
      <vt:lpstr>1_Services4x3</vt:lpstr>
      <vt:lpstr>1_5-50195_Microsoft_Build_Template</vt:lpstr>
      <vt:lpstr>Facet</vt:lpstr>
      <vt:lpstr>1_White Template</vt:lpstr>
      <vt:lpstr>think-cell Slide</vt:lpstr>
      <vt:lpstr>Azure Governance</vt:lpstr>
      <vt:lpstr>Azure Governance Workshop - Agenda</vt:lpstr>
      <vt:lpstr>Logistics</vt:lpstr>
      <vt:lpstr>Introductions</vt:lpstr>
      <vt:lpstr>Why is Governance needed?</vt:lpstr>
      <vt:lpstr>Traditional Approach to Control</vt:lpstr>
      <vt:lpstr>Speed + Control</vt:lpstr>
      <vt:lpstr>Governance for the cloud</vt:lpstr>
      <vt:lpstr>PowerPoint Presentation</vt:lpstr>
      <vt:lpstr>PowerPoint Presentation</vt:lpstr>
      <vt:lpstr>Azure Governance Architecture</vt:lpstr>
      <vt:lpstr>aka.ms/GovernanceDocs -or- docs.microsoft.com/azure/governance</vt:lpstr>
      <vt:lpstr>Azure Management Groups</vt:lpstr>
      <vt:lpstr>Introducing Azure Management Groups</vt:lpstr>
      <vt:lpstr>Applying Governance</vt:lpstr>
      <vt:lpstr>Management Groups to organize subscriptions </vt:lpstr>
      <vt:lpstr>Azure Management Groups Whiteboard</vt:lpstr>
      <vt:lpstr>Azure Management Groups Demo &amp; Challenge</vt:lpstr>
      <vt:lpstr>Azure RBAC</vt:lpstr>
      <vt:lpstr>Azure Role-Based Access Control (RBAC)</vt:lpstr>
      <vt:lpstr>Azure RBAC  Demo &amp; Challenge</vt:lpstr>
      <vt:lpstr>Azure Resource locks</vt:lpstr>
      <vt:lpstr>Resource Lock</vt:lpstr>
      <vt:lpstr>Azure Resource locks Demo &amp; Challenge</vt:lpstr>
      <vt:lpstr>Azure Policy</vt:lpstr>
      <vt:lpstr>Azure Policy</vt:lpstr>
      <vt:lpstr>Azure Policy</vt:lpstr>
      <vt:lpstr>Azure Policy</vt:lpstr>
      <vt:lpstr>Azure Policy</vt:lpstr>
      <vt:lpstr>Policy Language</vt:lpstr>
      <vt:lpstr>Policy definition</vt:lpstr>
      <vt:lpstr>Enforce VM SKUs of basic A series</vt:lpstr>
      <vt:lpstr>Example policies</vt:lpstr>
      <vt:lpstr>Azure Policy Best Practices</vt:lpstr>
      <vt:lpstr>Policy Initiatives</vt:lpstr>
      <vt:lpstr>Azure Policy Demo &amp; Challenge</vt:lpstr>
      <vt:lpstr>Azure Blueprints</vt:lpstr>
      <vt:lpstr>PowerPoint Presentation</vt:lpstr>
      <vt:lpstr>Introducing Azure Blueprints solution</vt:lpstr>
      <vt:lpstr>How it works</vt:lpstr>
      <vt:lpstr>Azure Blueprints Demo &amp; Challenge</vt:lpstr>
      <vt:lpstr>Azure cost management</vt:lpstr>
      <vt:lpstr>Keys to accountability</vt:lpstr>
      <vt:lpstr>Azure Cost Management Built into Azure</vt:lpstr>
      <vt:lpstr>Bring the best together in Azure Portal</vt:lpstr>
      <vt:lpstr>Cost Analysis</vt:lpstr>
      <vt:lpstr>Exports data to your storage account</vt:lpstr>
      <vt:lpstr>Power BI Content Pack</vt:lpstr>
      <vt:lpstr>Cost Management support for Cross Cloud - AWS</vt:lpstr>
      <vt:lpstr>Tags add context for cost analysis</vt:lpstr>
      <vt:lpstr>Budgets for monitoring and notifications </vt:lpstr>
      <vt:lpstr>Cost optimization is a key to cloud success</vt:lpstr>
      <vt:lpstr>Azure Advisor provides  optimization recommendations</vt:lpstr>
      <vt:lpstr>Azure cost management demo &amp; challenge</vt:lpstr>
      <vt:lpstr>Azure Resource Graph </vt:lpstr>
      <vt:lpstr>Azure resource graph demo &amp; challenge</vt:lpstr>
      <vt:lpstr>PowerPoint Presentation</vt:lpstr>
      <vt:lpstr>Azure Governance Practice Building</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Governance</dc:title>
  <dc:creator>Farida Bharmal</dc:creator>
  <cp:lastModifiedBy>Martin Modin</cp:lastModifiedBy>
  <cp:revision>41</cp:revision>
  <dcterms:created xsi:type="dcterms:W3CDTF">2019-05-10T10:01:57Z</dcterms:created>
  <dcterms:modified xsi:type="dcterms:W3CDTF">2020-04-14T13:55:56Z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faridap@microsoft.com</vt:lpwstr>
  </property>
  <property fmtid="{D5CDD505-2E9C-101B-9397-08002B2CF9AE}" pid="5" name="MSIP_Label_f42aa342-8706-4288-bd11-ebb85995028c_SetDate">
    <vt:lpwstr>2019-05-10T10:02:16.1709416Z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76d0e3a6-1d7a-4461-bcea-48c668579794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